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95" r:id="rId3"/>
    <p:sldId id="257" r:id="rId4"/>
    <p:sldId id="261" r:id="rId5"/>
    <p:sldId id="260" r:id="rId6"/>
    <p:sldId id="397" r:id="rId7"/>
    <p:sldId id="399" r:id="rId8"/>
    <p:sldId id="264" r:id="rId9"/>
    <p:sldId id="263" r:id="rId10"/>
    <p:sldId id="265" r:id="rId11"/>
    <p:sldId id="266" r:id="rId12"/>
    <p:sldId id="269" r:id="rId13"/>
    <p:sldId id="267" r:id="rId14"/>
    <p:sldId id="398" r:id="rId15"/>
    <p:sldId id="268" r:id="rId16"/>
    <p:sldId id="270" r:id="rId17"/>
    <p:sldId id="271" r:id="rId18"/>
    <p:sldId id="272" r:id="rId19"/>
    <p:sldId id="273" r:id="rId20"/>
    <p:sldId id="274" r:id="rId21"/>
    <p:sldId id="297" r:id="rId22"/>
    <p:sldId id="303" r:id="rId23"/>
    <p:sldId id="298" r:id="rId24"/>
    <p:sldId id="275" r:id="rId25"/>
    <p:sldId id="281" r:id="rId26"/>
    <p:sldId id="276" r:id="rId27"/>
    <p:sldId id="299" r:id="rId28"/>
    <p:sldId id="279" r:id="rId29"/>
    <p:sldId id="278" r:id="rId30"/>
    <p:sldId id="296" r:id="rId31"/>
    <p:sldId id="381" r:id="rId32"/>
    <p:sldId id="382" r:id="rId33"/>
    <p:sldId id="391" r:id="rId34"/>
    <p:sldId id="392" r:id="rId35"/>
    <p:sldId id="393" r:id="rId36"/>
    <p:sldId id="280" r:id="rId37"/>
    <p:sldId id="282" r:id="rId38"/>
    <p:sldId id="284" r:id="rId39"/>
    <p:sldId id="283" r:id="rId40"/>
    <p:sldId id="285" r:id="rId41"/>
    <p:sldId id="286" r:id="rId42"/>
    <p:sldId id="300" r:id="rId43"/>
    <p:sldId id="302" r:id="rId44"/>
    <p:sldId id="301" r:id="rId45"/>
    <p:sldId id="287" r:id="rId46"/>
    <p:sldId id="288" r:id="rId47"/>
    <p:sldId id="289" r:id="rId48"/>
    <p:sldId id="290" r:id="rId49"/>
    <p:sldId id="291" r:id="rId50"/>
    <p:sldId id="292" r:id="rId51"/>
    <p:sldId id="394" r:id="rId52"/>
    <p:sldId id="293" r:id="rId53"/>
    <p:sldId id="308" r:id="rId54"/>
    <p:sldId id="294" r:id="rId55"/>
    <p:sldId id="295" r:id="rId56"/>
    <p:sldId id="306" r:id="rId57"/>
    <p:sldId id="311" r:id="rId58"/>
    <p:sldId id="309" r:id="rId59"/>
    <p:sldId id="310" r:id="rId60"/>
    <p:sldId id="321" r:id="rId61"/>
    <p:sldId id="312" r:id="rId62"/>
    <p:sldId id="315" r:id="rId63"/>
    <p:sldId id="316" r:id="rId64"/>
    <p:sldId id="313" r:id="rId65"/>
    <p:sldId id="337" r:id="rId66"/>
    <p:sldId id="317" r:id="rId67"/>
    <p:sldId id="318" r:id="rId68"/>
    <p:sldId id="320" r:id="rId69"/>
    <p:sldId id="323" r:id="rId70"/>
    <p:sldId id="330" r:id="rId71"/>
    <p:sldId id="331" r:id="rId72"/>
    <p:sldId id="332" r:id="rId73"/>
    <p:sldId id="333" r:id="rId74"/>
    <p:sldId id="334" r:id="rId75"/>
    <p:sldId id="335" r:id="rId76"/>
    <p:sldId id="336" r:id="rId77"/>
    <p:sldId id="322" r:id="rId78"/>
    <p:sldId id="324" r:id="rId79"/>
    <p:sldId id="325" r:id="rId80"/>
    <p:sldId id="326" r:id="rId81"/>
    <p:sldId id="329" r:id="rId82"/>
    <p:sldId id="327" r:id="rId83"/>
    <p:sldId id="379" r:id="rId84"/>
    <p:sldId id="328" r:id="rId85"/>
    <p:sldId id="378" r:id="rId86"/>
    <p:sldId id="338" r:id="rId87"/>
    <p:sldId id="380" r:id="rId88"/>
    <p:sldId id="383" r:id="rId89"/>
    <p:sldId id="384" r:id="rId90"/>
    <p:sldId id="385" r:id="rId91"/>
    <p:sldId id="386" r:id="rId92"/>
    <p:sldId id="339" r:id="rId93"/>
    <p:sldId id="389" r:id="rId94"/>
    <p:sldId id="390" r:id="rId95"/>
    <p:sldId id="340" r:id="rId96"/>
    <p:sldId id="341" r:id="rId97"/>
    <p:sldId id="343" r:id="rId98"/>
    <p:sldId id="342" r:id="rId99"/>
    <p:sldId id="344" r:id="rId100"/>
    <p:sldId id="345" r:id="rId101"/>
    <p:sldId id="346" r:id="rId102"/>
    <p:sldId id="347" r:id="rId103"/>
    <p:sldId id="348" r:id="rId104"/>
    <p:sldId id="349" r:id="rId105"/>
    <p:sldId id="350" r:id="rId106"/>
    <p:sldId id="363" r:id="rId107"/>
    <p:sldId id="351" r:id="rId108"/>
    <p:sldId id="364" r:id="rId109"/>
    <p:sldId id="354" r:id="rId110"/>
    <p:sldId id="361" r:id="rId111"/>
    <p:sldId id="355" r:id="rId112"/>
    <p:sldId id="362" r:id="rId113"/>
    <p:sldId id="358" r:id="rId114"/>
    <p:sldId id="359" r:id="rId115"/>
    <p:sldId id="356" r:id="rId116"/>
    <p:sldId id="360" r:id="rId117"/>
    <p:sldId id="357" r:id="rId118"/>
    <p:sldId id="388" r:id="rId119"/>
    <p:sldId id="352" r:id="rId120"/>
    <p:sldId id="353" r:id="rId121"/>
    <p:sldId id="365" r:id="rId122"/>
    <p:sldId id="366" r:id="rId123"/>
    <p:sldId id="367" r:id="rId124"/>
    <p:sldId id="368" r:id="rId125"/>
    <p:sldId id="369" r:id="rId126"/>
    <p:sldId id="370" r:id="rId127"/>
    <p:sldId id="371" r:id="rId128"/>
    <p:sldId id="372" r:id="rId129"/>
    <p:sldId id="376" r:id="rId130"/>
    <p:sldId id="373" r:id="rId131"/>
    <p:sldId id="374" r:id="rId132"/>
    <p:sldId id="375" r:id="rId133"/>
    <p:sldId id="387" r:id="rId1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73"/>
    <p:restoredTop sz="91146"/>
  </p:normalViewPr>
  <p:slideViewPr>
    <p:cSldViewPr snapToGrid="0" snapToObjects="1">
      <p:cViewPr varScale="1">
        <p:scale>
          <a:sx n="105" d="100"/>
          <a:sy n="105" d="100"/>
        </p:scale>
        <p:origin x="7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Ana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Ana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Ana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Ana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Ana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Ana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Ana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Ana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Ana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Resmi yer tutucuya sürükleyin veya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tr-TR"/>
              <a:t>Ana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tr-TR"/>
              <a:t>Ana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Ana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tiff"/><Relationship Id="rId5" Type="http://schemas.openxmlformats.org/officeDocument/2006/relationships/image" Target="../media/image35.tiff"/><Relationship Id="rId4" Type="http://schemas.openxmlformats.org/officeDocument/2006/relationships/image" Target="../media/image34.tif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tif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tiff"/><Relationship Id="rId2" Type="http://schemas.openxmlformats.org/officeDocument/2006/relationships/image" Target="../media/image86.tiff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tiff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tiff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tiff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tiff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g"/><Relationship Id="rId5" Type="http://schemas.openxmlformats.org/officeDocument/2006/relationships/image" Target="../media/image101.jpg"/><Relationship Id="rId4" Type="http://schemas.openxmlformats.org/officeDocument/2006/relationships/image" Target="../media/image100.jp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JPG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551534"/>
          </a:xfrm>
        </p:spPr>
        <p:txBody>
          <a:bodyPr/>
          <a:lstStyle/>
          <a:p>
            <a:r>
              <a:rPr lang="tr-TR" sz="4400" dirty="0"/>
              <a:t>Kök kanal tedavisi </a:t>
            </a:r>
            <a:r>
              <a:rPr lang="tr-TR" sz="4400" dirty="0" err="1"/>
              <a:t>komplikasyonLARI</a:t>
            </a:r>
            <a:r>
              <a:rPr lang="tr-TR" sz="4400" dirty="0"/>
              <a:t>, alınacak tedbirler ve tedavileri 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679906" y="4461248"/>
            <a:ext cx="6831673" cy="1086237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Doç. Dr. Cangül Keskin</a:t>
            </a:r>
          </a:p>
          <a:p>
            <a:r>
              <a:rPr lang="tr-TR" dirty="0" err="1"/>
              <a:t>Ondokuz</a:t>
            </a:r>
            <a:r>
              <a:rPr lang="tr-TR" dirty="0"/>
              <a:t> Mayıs Üniversitesi Diş Hekimliği Fakültesi </a:t>
            </a:r>
            <a:r>
              <a:rPr lang="tr-TR" dirty="0" err="1"/>
              <a:t>Endodonti</a:t>
            </a:r>
            <a:r>
              <a:rPr lang="tr-TR" dirty="0"/>
              <a:t> AD</a:t>
            </a:r>
          </a:p>
          <a:p>
            <a:r>
              <a:rPr lang="tr-TR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31032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6DF31988-ADBB-C245-AE12-9ABC9A825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3384" y="1668163"/>
            <a:ext cx="9168713" cy="3608172"/>
          </a:xfrm>
        </p:spPr>
        <p:txBody>
          <a:bodyPr>
            <a:normAutofit/>
          </a:bodyPr>
          <a:lstStyle/>
          <a:p>
            <a:r>
              <a:rPr lang="tr-TR" b="1" dirty="0"/>
              <a:t>Hastalıklara gelince, iki şeyi hiç aklından çıkarma: yardım etmeyi ya da en azından zarar vermemeyi. Bu tedavi sanatının üç bileşeni vardır: Hastalık, hasta ve hekim. Hekim bu sanatın hizmetkarıdır. Hasta ise hastalıkla mücadelede hekimle işbirliği yapmalıdır.</a:t>
            </a:r>
          </a:p>
          <a:p>
            <a:endParaRPr lang="tr-TR" dirty="0"/>
          </a:p>
          <a:p>
            <a:pPr algn="r"/>
            <a:endParaRPr lang="tr-TR" dirty="0"/>
          </a:p>
          <a:p>
            <a:pPr algn="r"/>
            <a:endParaRPr lang="tr-TR" dirty="0"/>
          </a:p>
          <a:p>
            <a:pPr algn="r"/>
            <a:endParaRPr lang="tr-TR" dirty="0"/>
          </a:p>
          <a:p>
            <a:pPr algn="r"/>
            <a:r>
              <a:rPr lang="tr-TR" dirty="0"/>
              <a:t>Hipokrat, Salgın Hastalıklar, 1:11</a:t>
            </a:r>
          </a:p>
        </p:txBody>
      </p:sp>
    </p:spTree>
    <p:extLst>
      <p:ext uri="{BB962C8B-B14F-4D97-AF65-F5344CB8AC3E}">
        <p14:creationId xmlns:p14="http://schemas.microsoft.com/office/powerpoint/2010/main" val="42268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Komplikasyon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700213"/>
            <a:ext cx="9601200" cy="3581400"/>
          </a:xfrm>
        </p:spPr>
        <p:txBody>
          <a:bodyPr>
            <a:normAutofit/>
          </a:bodyPr>
          <a:lstStyle/>
          <a:p>
            <a:r>
              <a:rPr lang="tr-TR" sz="2800" dirty="0"/>
              <a:t>Tıbbi standarda uygun bir müdahale yapılmasına rağmen, ortaya çıkabileceği tıbbi olarak kabul edilen ve her türlü tedbir alınmasına rağmen kaçınılmaz olarak meydana gelen zararlar.</a:t>
            </a:r>
          </a:p>
        </p:txBody>
      </p:sp>
    </p:spTree>
    <p:extLst>
      <p:ext uri="{BB962C8B-B14F-4D97-AF65-F5344CB8AC3E}">
        <p14:creationId xmlns:p14="http://schemas.microsoft.com/office/powerpoint/2010/main" val="275297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157288"/>
            <a:ext cx="9601200" cy="4710112"/>
          </a:xfrm>
        </p:spPr>
        <p:txBody>
          <a:bodyPr>
            <a:normAutofit/>
          </a:bodyPr>
          <a:lstStyle/>
          <a:p>
            <a:r>
              <a:rPr lang="tr-TR" sz="2800" dirty="0"/>
              <a:t>Komplikasyon, </a:t>
            </a:r>
          </a:p>
          <a:p>
            <a:pPr lvl="1"/>
            <a:r>
              <a:rPr lang="tr-TR" sz="2800" dirty="0"/>
              <a:t>zamanında fark edilmez ise, </a:t>
            </a:r>
          </a:p>
          <a:p>
            <a:pPr lvl="1"/>
            <a:r>
              <a:rPr lang="tr-TR" sz="2600" dirty="0"/>
              <a:t>fark edilmesine rağmen gerekli önlemler alınmaz ise, </a:t>
            </a:r>
          </a:p>
          <a:p>
            <a:pPr lvl="1"/>
            <a:r>
              <a:rPr lang="tr-TR" sz="2600" dirty="0"/>
              <a:t>fark edilip önlem alınmasına rağmen bu önlemler yerleşmiş standart tıbbi girişim olarak değerlendirilmez ise </a:t>
            </a:r>
            <a:r>
              <a:rPr lang="tr-TR" sz="3200" b="1" dirty="0" err="1"/>
              <a:t>malpraktis</a:t>
            </a:r>
            <a:r>
              <a:rPr lang="tr-TR" sz="2600" dirty="0" err="1"/>
              <a:t>ten</a:t>
            </a:r>
            <a:r>
              <a:rPr lang="tr-TR" sz="2600" dirty="0"/>
              <a:t> söz edilir.</a:t>
            </a:r>
          </a:p>
        </p:txBody>
      </p:sp>
    </p:spTree>
    <p:extLst>
      <p:ext uri="{BB962C8B-B14F-4D97-AF65-F5344CB8AC3E}">
        <p14:creationId xmlns:p14="http://schemas.microsoft.com/office/powerpoint/2010/main" val="1138291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85813"/>
          </a:xfrm>
        </p:spPr>
        <p:txBody>
          <a:bodyPr/>
          <a:lstStyle/>
          <a:p>
            <a:r>
              <a:rPr lang="tr-TR" dirty="0" err="1"/>
              <a:t>Endodontide</a:t>
            </a:r>
            <a:r>
              <a:rPr lang="tr-TR" dirty="0"/>
              <a:t> Görülen Komplikasyonlar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900238"/>
            <a:ext cx="9601200" cy="3967162"/>
          </a:xfrm>
        </p:spPr>
        <p:txBody>
          <a:bodyPr>
            <a:normAutofit fontScale="92500" lnSpcReduction="10000"/>
          </a:bodyPr>
          <a:lstStyle/>
          <a:p>
            <a:r>
              <a:rPr lang="tr-TR" sz="2800" dirty="0"/>
              <a:t>Klinik teşhis ve tedavi planlaması ile ilgili komplikasyonlar</a:t>
            </a:r>
          </a:p>
          <a:p>
            <a:r>
              <a:rPr lang="tr-TR" sz="2800" dirty="0"/>
              <a:t>Lokal anestezi komplikasyonları</a:t>
            </a:r>
          </a:p>
          <a:p>
            <a:r>
              <a:rPr lang="tr-TR" sz="2800" dirty="0"/>
              <a:t>Giriş ile ilişkili komplikasyonlar</a:t>
            </a:r>
          </a:p>
          <a:p>
            <a:r>
              <a:rPr lang="tr-TR" sz="2800" dirty="0" err="1"/>
              <a:t>Enstrümantasyon</a:t>
            </a:r>
            <a:r>
              <a:rPr lang="tr-TR" sz="2800" dirty="0"/>
              <a:t> ile ilişkili komplikasyonlar</a:t>
            </a:r>
          </a:p>
          <a:p>
            <a:r>
              <a:rPr lang="tr-TR" sz="2800" dirty="0"/>
              <a:t>Kök kanal dolgu işlemleri ile ilgili komplikasyonlar</a:t>
            </a:r>
          </a:p>
          <a:p>
            <a:r>
              <a:rPr lang="tr-TR" sz="2800" dirty="0" err="1"/>
              <a:t>İrriganlarla</a:t>
            </a:r>
            <a:r>
              <a:rPr lang="tr-TR" sz="2800" dirty="0"/>
              <a:t> ilgili komplikasyonlar</a:t>
            </a:r>
          </a:p>
          <a:p>
            <a:r>
              <a:rPr lang="tr-TR" sz="2800" dirty="0" err="1"/>
              <a:t>Medikamanlarla</a:t>
            </a:r>
            <a:r>
              <a:rPr lang="tr-TR" sz="2800" dirty="0"/>
              <a:t> ilgili komplikasyonlar</a:t>
            </a:r>
          </a:p>
          <a:p>
            <a:r>
              <a:rPr lang="tr-TR" sz="2800" dirty="0" err="1"/>
              <a:t>Aspirasyon</a:t>
            </a:r>
            <a:r>
              <a:rPr lang="tr-TR" sz="2800" dirty="0"/>
              <a:t> ve </a:t>
            </a:r>
            <a:r>
              <a:rPr lang="tr-TR" sz="2800" dirty="0" err="1"/>
              <a:t>injesyon</a:t>
            </a:r>
            <a:r>
              <a:rPr lang="tr-TR" sz="2800" dirty="0"/>
              <a:t> (yutma)</a:t>
            </a:r>
          </a:p>
        </p:txBody>
      </p:sp>
    </p:spTree>
    <p:extLst>
      <p:ext uri="{BB962C8B-B14F-4D97-AF65-F5344CB8AC3E}">
        <p14:creationId xmlns:p14="http://schemas.microsoft.com/office/powerpoint/2010/main" val="2096670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BE0A1F-0E1C-6C45-A6CB-F789F68AE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58795"/>
          </a:xfrm>
        </p:spPr>
        <p:txBody>
          <a:bodyPr>
            <a:normAutofit/>
          </a:bodyPr>
          <a:lstStyle/>
          <a:p>
            <a:r>
              <a:rPr lang="tr-TR" sz="2800" dirty="0"/>
              <a:t>Bu dersin sonunda öğrenci,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BC79C9-A613-5B4B-AB13-2249139A4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04087"/>
            <a:ext cx="9601200" cy="3581400"/>
          </a:xfrm>
        </p:spPr>
        <p:txBody>
          <a:bodyPr/>
          <a:lstStyle/>
          <a:p>
            <a:r>
              <a:rPr lang="tr-TR" dirty="0"/>
              <a:t>Kanal tedavisi esnasında teşhisten tedaviye meydana gelebilecek komplikasyonların tanımları yapabilir</a:t>
            </a:r>
          </a:p>
          <a:p>
            <a:r>
              <a:rPr lang="tr-TR" dirty="0"/>
              <a:t>Komplikasyonlara karşı alınacak önlemleri bilir</a:t>
            </a:r>
          </a:p>
          <a:p>
            <a:r>
              <a:rPr lang="tr-TR" dirty="0"/>
              <a:t>Komplikasyonların tedavi seçeneklerini oluşturabilir</a:t>
            </a:r>
          </a:p>
        </p:txBody>
      </p:sp>
    </p:spTree>
    <p:extLst>
      <p:ext uri="{BB962C8B-B14F-4D97-AF65-F5344CB8AC3E}">
        <p14:creationId xmlns:p14="http://schemas.microsoft.com/office/powerpoint/2010/main" val="1570668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D72848-1328-814D-9C32-B0A6EB808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Teşhis ve tedavi planlaması ile ilişkili komplikasyonlar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FCD477-D874-0A4B-A5D8-EC5A47D2B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Yanlış dişin tedavisi</a:t>
            </a:r>
          </a:p>
          <a:p>
            <a:r>
              <a:rPr lang="tr-TR" dirty="0"/>
              <a:t>Tanı araçlarının hatalı kullanımı</a:t>
            </a:r>
          </a:p>
          <a:p>
            <a:r>
              <a:rPr lang="tr-TR" dirty="0"/>
              <a:t>Hatalı tedavi planlaması (</a:t>
            </a:r>
            <a:r>
              <a:rPr lang="tr-TR" i="1" dirty="0" err="1"/>
              <a:t>Overtreatment</a:t>
            </a:r>
            <a:r>
              <a:rPr lang="tr-TR" i="1" dirty="0"/>
              <a:t> </a:t>
            </a:r>
            <a:r>
              <a:rPr lang="tr-TR" dirty="0"/>
              <a:t> - Daha konservatif tedaviler uygulanabilecekken radikal tedaviler tercih etmek)</a:t>
            </a:r>
          </a:p>
        </p:txBody>
      </p:sp>
    </p:spTree>
    <p:extLst>
      <p:ext uri="{BB962C8B-B14F-4D97-AF65-F5344CB8AC3E}">
        <p14:creationId xmlns:p14="http://schemas.microsoft.com/office/powerpoint/2010/main" val="2249555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610140" y="388620"/>
            <a:ext cx="9601200" cy="1485900"/>
          </a:xfrm>
        </p:spPr>
        <p:txBody>
          <a:bodyPr/>
          <a:lstStyle/>
          <a:p>
            <a:r>
              <a:rPr lang="tr-TR" dirty="0"/>
              <a:t>Teşhis ve tedavi planlaması ile ilişkili komplikasyonlar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460" y="2424898"/>
            <a:ext cx="3634740" cy="2914492"/>
          </a:xfr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116FAD2B-AEF9-FF49-A8F3-D801B4365132}"/>
              </a:ext>
            </a:extLst>
          </p:cNvPr>
          <p:cNvSpPr txBox="1"/>
          <p:nvPr/>
        </p:nvSpPr>
        <p:spPr>
          <a:xfrm>
            <a:off x="8523175" y="1228189"/>
            <a:ext cx="3093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«Öykü almak zaman alır»</a:t>
            </a:r>
          </a:p>
          <a:p>
            <a:pPr algn="r"/>
            <a:r>
              <a:rPr lang="tr-TR" dirty="0"/>
              <a:t>G. </a:t>
            </a:r>
            <a:r>
              <a:rPr lang="tr-TR" dirty="0" err="1"/>
              <a:t>Stein</a:t>
            </a:r>
            <a:endParaRPr lang="tr-TR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73E563C0-5331-514F-B396-454B2959D7DE}"/>
              </a:ext>
            </a:extLst>
          </p:cNvPr>
          <p:cNvSpPr txBox="1"/>
          <p:nvPr/>
        </p:nvSpPr>
        <p:spPr>
          <a:xfrm>
            <a:off x="866255" y="2312483"/>
            <a:ext cx="738620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Esas şikayetin öyküsü?</a:t>
            </a:r>
          </a:p>
          <a:p>
            <a:r>
              <a:rPr lang="tr-TR" sz="2000" dirty="0"/>
              <a:t>	Ağrının süresi, nelerle başladığı ve bittiği, lokalize edilebilirliği</a:t>
            </a:r>
          </a:p>
          <a:p>
            <a:r>
              <a:rPr lang="tr-TR" sz="2000" dirty="0"/>
              <a:t>	Uyaranla mı kendiliğinden mi?</a:t>
            </a:r>
          </a:p>
          <a:p>
            <a:r>
              <a:rPr lang="tr-TR" sz="2000" dirty="0"/>
              <a:t>	Keskin ağrı, </a:t>
            </a:r>
            <a:r>
              <a:rPr lang="tr-TR" sz="2000" dirty="0" err="1"/>
              <a:t>künt</a:t>
            </a:r>
            <a:r>
              <a:rPr lang="tr-TR" sz="2000" dirty="0"/>
              <a:t> ağrı</a:t>
            </a:r>
          </a:p>
          <a:p>
            <a:r>
              <a:rPr lang="tr-TR" sz="2000" dirty="0"/>
              <a:t>Yansıyan ağrı?</a:t>
            </a:r>
          </a:p>
          <a:p>
            <a:r>
              <a:rPr lang="tr-TR" sz="2000" dirty="0"/>
              <a:t>	İlk nerede başladı?</a:t>
            </a:r>
          </a:p>
          <a:p>
            <a:r>
              <a:rPr lang="tr-TR" sz="2000" dirty="0"/>
              <a:t>İlaç hikayesi?</a:t>
            </a:r>
          </a:p>
          <a:p>
            <a:r>
              <a:rPr lang="tr-TR" sz="2000" dirty="0"/>
              <a:t>Klinik muayene araçlarının kullanımı</a:t>
            </a:r>
          </a:p>
          <a:p>
            <a:r>
              <a:rPr lang="tr-TR" sz="2000" dirty="0"/>
              <a:t>Radyolojik değerlendirme </a:t>
            </a:r>
            <a:r>
              <a:rPr lang="tr-TR" sz="2000" dirty="0" err="1"/>
              <a:t>anamnez</a:t>
            </a:r>
            <a:r>
              <a:rPr lang="tr-TR" sz="2000" dirty="0"/>
              <a:t> &amp; klinik muayenenin tamamlayıcısı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5522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Reversible</a:t>
            </a:r>
            <a:r>
              <a:rPr lang="tr-TR" dirty="0"/>
              <a:t> </a:t>
            </a:r>
            <a:r>
              <a:rPr lang="tr-TR" dirty="0" err="1"/>
              <a:t>pulpitis</a:t>
            </a:r>
            <a:r>
              <a:rPr lang="tr-TR" dirty="0"/>
              <a:t> ile </a:t>
            </a:r>
            <a:r>
              <a:rPr lang="tr-TR" dirty="0" err="1"/>
              <a:t>Irreversible</a:t>
            </a:r>
            <a:r>
              <a:rPr lang="tr-TR" dirty="0"/>
              <a:t> </a:t>
            </a:r>
            <a:r>
              <a:rPr lang="tr-TR" dirty="0" err="1"/>
              <a:t>Pulpitis</a:t>
            </a:r>
            <a:r>
              <a:rPr lang="tr-TR" dirty="0"/>
              <a:t> Ayrımı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356021" y="2025502"/>
            <a:ext cx="9601200" cy="3581400"/>
          </a:xfrm>
        </p:spPr>
        <p:txBody>
          <a:bodyPr/>
          <a:lstStyle/>
          <a:p>
            <a:r>
              <a:rPr lang="tr-TR" dirty="0" err="1"/>
              <a:t>Vital</a:t>
            </a:r>
            <a:r>
              <a:rPr lang="tr-TR" dirty="0"/>
              <a:t> </a:t>
            </a:r>
            <a:r>
              <a:rPr lang="tr-TR" dirty="0" err="1"/>
              <a:t>pulpa</a:t>
            </a:r>
            <a:r>
              <a:rPr lang="tr-TR" dirty="0"/>
              <a:t> tedavileri veya kök kanal tedavisi seçimi açısından önemlidir.</a:t>
            </a:r>
          </a:p>
          <a:p>
            <a:r>
              <a:rPr lang="tr-TR" b="1" dirty="0" err="1"/>
              <a:t>Reversible</a:t>
            </a:r>
            <a:r>
              <a:rPr lang="tr-TR" b="1" dirty="0"/>
              <a:t> </a:t>
            </a:r>
            <a:r>
              <a:rPr lang="tr-TR" b="1" dirty="0" err="1"/>
              <a:t>pulpitis</a:t>
            </a:r>
            <a:r>
              <a:rPr lang="tr-TR" dirty="0" err="1"/>
              <a:t>te</a:t>
            </a:r>
            <a:r>
              <a:rPr lang="tr-TR" dirty="0"/>
              <a:t>, </a:t>
            </a:r>
            <a:r>
              <a:rPr lang="tr-TR" dirty="0" err="1"/>
              <a:t>pulpanın</a:t>
            </a:r>
            <a:r>
              <a:rPr lang="tr-TR" dirty="0"/>
              <a:t> </a:t>
            </a:r>
            <a:r>
              <a:rPr lang="tr-TR" dirty="0" err="1"/>
              <a:t>inflamasyonu</a:t>
            </a:r>
            <a:r>
              <a:rPr lang="tr-TR" dirty="0"/>
              <a:t> etken (çürük, travma) ortadan kalktıktan sonra iyileşecektir ve </a:t>
            </a:r>
            <a:r>
              <a:rPr lang="tr-TR" dirty="0" err="1"/>
              <a:t>koronal</a:t>
            </a:r>
            <a:r>
              <a:rPr lang="tr-TR" dirty="0"/>
              <a:t> </a:t>
            </a:r>
            <a:r>
              <a:rPr lang="tr-TR" dirty="0" err="1"/>
              <a:t>pulpa</a:t>
            </a:r>
            <a:r>
              <a:rPr lang="tr-TR" dirty="0"/>
              <a:t> kaynaklıdır.</a:t>
            </a:r>
          </a:p>
          <a:p>
            <a:r>
              <a:rPr lang="tr-TR" b="1" dirty="0" err="1"/>
              <a:t>Irreversible</a:t>
            </a:r>
            <a:r>
              <a:rPr lang="tr-TR" b="1" dirty="0"/>
              <a:t> </a:t>
            </a:r>
            <a:r>
              <a:rPr lang="tr-TR" b="1" dirty="0" err="1"/>
              <a:t>pulpitis</a:t>
            </a:r>
            <a:r>
              <a:rPr lang="tr-TR" b="1" dirty="0"/>
              <a:t> </a:t>
            </a:r>
            <a:r>
              <a:rPr lang="tr-TR" dirty="0" err="1"/>
              <a:t>pulpektomi</a:t>
            </a:r>
            <a:r>
              <a:rPr lang="tr-TR" dirty="0"/>
              <a:t> (</a:t>
            </a:r>
            <a:r>
              <a:rPr lang="tr-TR" dirty="0" err="1"/>
              <a:t>pulpanın</a:t>
            </a:r>
            <a:r>
              <a:rPr lang="tr-TR" dirty="0"/>
              <a:t> çıkarılması, </a:t>
            </a:r>
            <a:r>
              <a:rPr lang="tr-TR" dirty="0" err="1"/>
              <a:t>ekstirpasyon</a:t>
            </a:r>
            <a:r>
              <a:rPr lang="tr-TR" dirty="0"/>
              <a:t>) gerektirir. Çünkü hem hasar geri dönüşümsüzdür hem de </a:t>
            </a:r>
            <a:r>
              <a:rPr lang="tr-TR" dirty="0" err="1"/>
              <a:t>inflamasyon</a:t>
            </a:r>
            <a:r>
              <a:rPr lang="tr-TR" dirty="0"/>
              <a:t> </a:t>
            </a:r>
            <a:r>
              <a:rPr lang="tr-TR" dirty="0" err="1"/>
              <a:t>apikale</a:t>
            </a:r>
            <a:r>
              <a:rPr lang="tr-TR" dirty="0"/>
              <a:t> doğru ilerlemektedir.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110" y="4110400"/>
            <a:ext cx="3084180" cy="242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12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599" y="426279"/>
            <a:ext cx="10215797" cy="2544417"/>
          </a:xfrm>
        </p:spPr>
        <p:txBody>
          <a:bodyPr>
            <a:normAutofit lnSpcReduction="10000"/>
          </a:bodyPr>
          <a:lstStyle/>
          <a:p>
            <a:r>
              <a:rPr lang="tr-TR" dirty="0"/>
              <a:t>Çürükte yer alan mikroorganizmalar hem kendileri </a:t>
            </a:r>
            <a:r>
              <a:rPr lang="tr-TR" dirty="0" err="1"/>
              <a:t>pulpaya</a:t>
            </a:r>
            <a:r>
              <a:rPr lang="tr-TR" dirty="0"/>
              <a:t> ulaşarak direkt hem de </a:t>
            </a:r>
            <a:r>
              <a:rPr lang="tr-TR" dirty="0" err="1"/>
              <a:t>dentin</a:t>
            </a:r>
            <a:r>
              <a:rPr lang="tr-TR" dirty="0"/>
              <a:t> </a:t>
            </a:r>
            <a:r>
              <a:rPr lang="tr-TR" dirty="0" err="1"/>
              <a:t>tübülleri</a:t>
            </a:r>
            <a:r>
              <a:rPr lang="tr-TR" dirty="0"/>
              <a:t> yoluyla </a:t>
            </a:r>
            <a:r>
              <a:rPr lang="tr-TR" dirty="0" err="1"/>
              <a:t>indirekt</a:t>
            </a:r>
            <a:r>
              <a:rPr lang="tr-TR" dirty="0"/>
              <a:t> olarak </a:t>
            </a:r>
            <a:r>
              <a:rPr lang="tr-TR" dirty="0" err="1"/>
              <a:t>pulpayı</a:t>
            </a:r>
            <a:r>
              <a:rPr lang="tr-TR" dirty="0"/>
              <a:t> etkileyebilir.</a:t>
            </a:r>
          </a:p>
          <a:p>
            <a:r>
              <a:rPr lang="tr-TR" dirty="0"/>
              <a:t>Bu sebeplerle sadece radyografiye bakılarak </a:t>
            </a:r>
            <a:r>
              <a:rPr lang="tr-TR" dirty="0" err="1"/>
              <a:t>vital</a:t>
            </a:r>
            <a:r>
              <a:rPr lang="tr-TR" dirty="0"/>
              <a:t> tedavi / kök kanal tedavisi kararı verilemez.</a:t>
            </a:r>
          </a:p>
          <a:p>
            <a:r>
              <a:rPr lang="tr-TR" dirty="0"/>
              <a:t>Klinik muayene ve hasta öyküsü esastır.</a:t>
            </a:r>
          </a:p>
          <a:p>
            <a:r>
              <a:rPr lang="tr-TR" dirty="0" err="1"/>
              <a:t>Vitalite</a:t>
            </a:r>
            <a:r>
              <a:rPr lang="tr-TR" dirty="0"/>
              <a:t> testleri nekrotik </a:t>
            </a:r>
            <a:r>
              <a:rPr lang="tr-TR" dirty="0" err="1"/>
              <a:t>pulpalı</a:t>
            </a:r>
            <a:r>
              <a:rPr lang="tr-TR" dirty="0"/>
              <a:t> </a:t>
            </a:r>
            <a:r>
              <a:rPr lang="tr-TR" dirty="0" err="1"/>
              <a:t>asemptomatik</a:t>
            </a:r>
            <a:r>
              <a:rPr lang="tr-TR" dirty="0"/>
              <a:t> vakaların teşhisi için esas tanı koydurucudur.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689" y="2970696"/>
            <a:ext cx="47117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46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974035"/>
            <a:ext cx="9601200" cy="4893365"/>
          </a:xfrm>
        </p:spPr>
        <p:txBody>
          <a:bodyPr>
            <a:normAutofit/>
          </a:bodyPr>
          <a:lstStyle/>
          <a:p>
            <a:r>
              <a:rPr lang="tr-TR" sz="2800" dirty="0" err="1"/>
              <a:t>Irreversible</a:t>
            </a:r>
            <a:r>
              <a:rPr lang="tr-TR" sz="2800" dirty="0"/>
              <a:t> </a:t>
            </a:r>
            <a:r>
              <a:rPr lang="tr-TR" sz="2800" dirty="0" err="1"/>
              <a:t>pulpitis</a:t>
            </a:r>
            <a:r>
              <a:rPr lang="tr-TR" sz="2800" dirty="0"/>
              <a:t> </a:t>
            </a:r>
            <a:r>
              <a:rPr lang="tr-TR" sz="2800" dirty="0" err="1"/>
              <a:t>semptomatik</a:t>
            </a:r>
            <a:r>
              <a:rPr lang="tr-TR" sz="2800" dirty="0"/>
              <a:t> veya </a:t>
            </a:r>
            <a:r>
              <a:rPr lang="tr-TR" sz="2800" dirty="0" err="1"/>
              <a:t>asemptomatik</a:t>
            </a:r>
            <a:r>
              <a:rPr lang="tr-TR" sz="2800" dirty="0"/>
              <a:t> olabilir. </a:t>
            </a:r>
          </a:p>
          <a:p>
            <a:r>
              <a:rPr lang="tr-TR" sz="2800" dirty="0"/>
              <a:t>Çürük lezyonu </a:t>
            </a:r>
            <a:r>
              <a:rPr lang="tr-TR" sz="2800" dirty="0" err="1"/>
              <a:t>pulpaya</a:t>
            </a:r>
            <a:r>
              <a:rPr lang="tr-TR" sz="2800" dirty="0"/>
              <a:t> erişmişse, çürüğün uzaklaştırılması esnasında </a:t>
            </a:r>
            <a:r>
              <a:rPr lang="tr-TR" sz="2800" dirty="0" err="1"/>
              <a:t>pulpa</a:t>
            </a:r>
            <a:r>
              <a:rPr lang="tr-TR" sz="2800" dirty="0"/>
              <a:t> </a:t>
            </a:r>
            <a:r>
              <a:rPr lang="tr-TR" sz="2800" dirty="0" err="1"/>
              <a:t>ekspoz</a:t>
            </a:r>
            <a:r>
              <a:rPr lang="tr-TR" sz="2800" dirty="0"/>
              <a:t> olmuşsa </a:t>
            </a:r>
            <a:r>
              <a:rPr lang="tr-TR" sz="2800" dirty="0">
                <a:sym typeface="Wingdings"/>
              </a:rPr>
              <a:t> Kök kanal tedavisi</a:t>
            </a:r>
          </a:p>
          <a:p>
            <a:r>
              <a:rPr lang="tr-TR" sz="2800" dirty="0" err="1">
                <a:sym typeface="Wingdings"/>
              </a:rPr>
              <a:t>Magnifikasyon</a:t>
            </a:r>
            <a:r>
              <a:rPr lang="tr-TR" sz="2800" dirty="0">
                <a:sym typeface="Wingdings"/>
              </a:rPr>
              <a:t> ve lastik örtü izolasyonu olmadan </a:t>
            </a:r>
            <a:r>
              <a:rPr lang="tr-TR" sz="2800" dirty="0" err="1">
                <a:sym typeface="Wingdings"/>
              </a:rPr>
              <a:t>vital</a:t>
            </a:r>
            <a:r>
              <a:rPr lang="tr-TR" sz="2800" dirty="0">
                <a:sym typeface="Wingdings"/>
              </a:rPr>
              <a:t> </a:t>
            </a:r>
            <a:r>
              <a:rPr lang="tr-TR" sz="2800" dirty="0" err="1">
                <a:sym typeface="Wingdings"/>
              </a:rPr>
              <a:t>pulpa</a:t>
            </a:r>
            <a:r>
              <a:rPr lang="tr-TR" sz="2800" dirty="0">
                <a:sym typeface="Wingdings"/>
              </a:rPr>
              <a:t> tedavisi uygulanması önerilmemektedir. Çünkü gözle görülemeyen çok sayıda yan duvar </a:t>
            </a:r>
            <a:r>
              <a:rPr lang="tr-TR" sz="2800" dirty="0" err="1">
                <a:sym typeface="Wingdings"/>
              </a:rPr>
              <a:t>ekspozu</a:t>
            </a:r>
            <a:r>
              <a:rPr lang="tr-TR" sz="2800" dirty="0">
                <a:sym typeface="Wingdings"/>
              </a:rPr>
              <a:t> olabilir.</a:t>
            </a:r>
          </a:p>
          <a:p>
            <a:r>
              <a:rPr lang="tr-TR" sz="2800" dirty="0">
                <a:sym typeface="Wingdings"/>
              </a:rPr>
              <a:t>Çürük temizlendi  Sağlam </a:t>
            </a:r>
            <a:r>
              <a:rPr lang="tr-TR" sz="2800" dirty="0" err="1">
                <a:sym typeface="Wingdings"/>
              </a:rPr>
              <a:t>dentin</a:t>
            </a:r>
            <a:r>
              <a:rPr lang="tr-TR" sz="2800" dirty="0">
                <a:sym typeface="Wingdings"/>
              </a:rPr>
              <a:t> dokusu  Hasta </a:t>
            </a:r>
            <a:r>
              <a:rPr lang="tr-TR" sz="2800" dirty="0" err="1">
                <a:sym typeface="Wingdings"/>
              </a:rPr>
              <a:t>asemptomatik</a:t>
            </a:r>
            <a:r>
              <a:rPr lang="tr-TR" sz="2800" dirty="0">
                <a:sym typeface="Wingdings"/>
              </a:rPr>
              <a:t>  </a:t>
            </a:r>
            <a:r>
              <a:rPr lang="tr-TR" sz="2800" dirty="0" err="1">
                <a:sym typeface="Wingdings"/>
              </a:rPr>
              <a:t>Kavite</a:t>
            </a:r>
            <a:r>
              <a:rPr lang="tr-TR" sz="2800" dirty="0">
                <a:sym typeface="Wingdings"/>
              </a:rPr>
              <a:t> dezenfeksiyonu  İzolasyon  </a:t>
            </a:r>
            <a:r>
              <a:rPr lang="tr-TR" sz="2800" dirty="0" err="1">
                <a:sym typeface="Wingdings"/>
              </a:rPr>
              <a:t>Pulpa</a:t>
            </a:r>
            <a:r>
              <a:rPr lang="tr-TR" sz="2800" dirty="0">
                <a:sym typeface="Wingdings"/>
              </a:rPr>
              <a:t> dostu materyaller ile </a:t>
            </a:r>
            <a:r>
              <a:rPr lang="tr-TR" sz="2800" dirty="0" err="1">
                <a:sym typeface="Wingdings"/>
              </a:rPr>
              <a:t>vital</a:t>
            </a:r>
            <a:r>
              <a:rPr lang="tr-TR" sz="2800" dirty="0">
                <a:sym typeface="Wingdings"/>
              </a:rPr>
              <a:t> </a:t>
            </a:r>
            <a:r>
              <a:rPr lang="tr-TR" sz="2800" dirty="0" err="1">
                <a:sym typeface="Wingdings"/>
              </a:rPr>
              <a:t>pulpa</a:t>
            </a:r>
            <a:r>
              <a:rPr lang="tr-TR" sz="2800" dirty="0">
                <a:sym typeface="Wingdings"/>
              </a:rPr>
              <a:t> tedavisi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59249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 edilecek dişin hatalı seçimi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691" y="1933437"/>
            <a:ext cx="4139312" cy="319274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528" y="1842655"/>
            <a:ext cx="4283095" cy="328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35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04461"/>
          </a:xfrm>
        </p:spPr>
        <p:txBody>
          <a:bodyPr>
            <a:normAutofit fontScale="90000"/>
          </a:bodyPr>
          <a:lstStyle/>
          <a:p>
            <a:r>
              <a:rPr lang="tr-TR" dirty="0"/>
              <a:t>Termal duyarlılık testleri esnasında komşu dokulara zarar verme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220844"/>
            <a:ext cx="4715238" cy="312640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278" y="2220844"/>
            <a:ext cx="4621695" cy="306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931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41045E-DDDE-AA4B-A931-8AB1B370E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EPTde</a:t>
            </a:r>
            <a:r>
              <a:rPr lang="tr-TR" dirty="0"/>
              <a:t> hatalı pozitif hatalı negatif yanıtlar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640C7D-1F89-394B-AE4A-32D086CBE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10416746" cy="3581400"/>
          </a:xfrm>
        </p:spPr>
        <p:txBody>
          <a:bodyPr numCol="2">
            <a:normAutofit/>
          </a:bodyPr>
          <a:lstStyle/>
          <a:p>
            <a:r>
              <a:rPr lang="tr-TR" dirty="0"/>
              <a:t>Hatalı pozitif</a:t>
            </a:r>
          </a:p>
          <a:p>
            <a:pPr lvl="1"/>
            <a:r>
              <a:rPr lang="tr-TR" dirty="0"/>
              <a:t>Yetersiz izolasyon</a:t>
            </a:r>
          </a:p>
          <a:p>
            <a:pPr lvl="1"/>
            <a:r>
              <a:rPr lang="tr-TR" dirty="0"/>
              <a:t>Geniş </a:t>
            </a:r>
            <a:r>
              <a:rPr lang="tr-TR" dirty="0" err="1"/>
              <a:t>aproksimal</a:t>
            </a:r>
            <a:r>
              <a:rPr lang="tr-TR" dirty="0"/>
              <a:t> metal restorasyonlar</a:t>
            </a:r>
          </a:p>
          <a:p>
            <a:pPr lvl="1"/>
            <a:r>
              <a:rPr lang="tr-TR" dirty="0" err="1"/>
              <a:t>Parsiyel</a:t>
            </a:r>
            <a:r>
              <a:rPr lang="tr-TR" dirty="0"/>
              <a:t> nekroz</a:t>
            </a:r>
          </a:p>
          <a:p>
            <a:pPr lvl="1"/>
            <a:r>
              <a:rPr lang="tr-TR" dirty="0"/>
              <a:t>Elektrotun </a:t>
            </a:r>
            <a:r>
              <a:rPr lang="tr-TR" dirty="0" err="1"/>
              <a:t>gingivaya</a:t>
            </a:r>
            <a:r>
              <a:rPr lang="tr-TR" dirty="0"/>
              <a:t> teması</a:t>
            </a:r>
          </a:p>
          <a:p>
            <a:pPr lvl="1"/>
            <a:r>
              <a:rPr lang="tr-TR" dirty="0" err="1"/>
              <a:t>AAPli</a:t>
            </a:r>
            <a:r>
              <a:rPr lang="tr-TR" dirty="0"/>
              <a:t> dişlerde perküsyon hissi ile hasta tepki verebilir</a:t>
            </a:r>
          </a:p>
          <a:p>
            <a:pPr lvl="1"/>
            <a:endParaRPr lang="tr-TR" dirty="0"/>
          </a:p>
          <a:p>
            <a:pPr lvl="1"/>
            <a:endParaRPr lang="tr-TR" dirty="0"/>
          </a:p>
          <a:p>
            <a:r>
              <a:rPr lang="tr-TR" dirty="0"/>
              <a:t>Hatalı negatif</a:t>
            </a:r>
          </a:p>
          <a:p>
            <a:pPr lvl="1"/>
            <a:r>
              <a:rPr lang="tr-TR" dirty="0" err="1"/>
              <a:t>Kalsifiye</a:t>
            </a:r>
            <a:r>
              <a:rPr lang="tr-TR" dirty="0"/>
              <a:t> </a:t>
            </a:r>
            <a:r>
              <a:rPr lang="tr-TR" dirty="0" err="1"/>
              <a:t>pulpa</a:t>
            </a:r>
            <a:endParaRPr lang="tr-TR" dirty="0"/>
          </a:p>
          <a:p>
            <a:pPr lvl="1"/>
            <a:r>
              <a:rPr lang="tr-TR" dirty="0" err="1"/>
              <a:t>Amputasyonlu</a:t>
            </a:r>
            <a:r>
              <a:rPr lang="tr-TR" dirty="0"/>
              <a:t> dişler</a:t>
            </a:r>
          </a:p>
          <a:p>
            <a:pPr lvl="1"/>
            <a:r>
              <a:rPr lang="tr-TR" dirty="0" err="1"/>
              <a:t>Apeksi</a:t>
            </a:r>
            <a:r>
              <a:rPr lang="tr-TR" dirty="0"/>
              <a:t> kapanmamış </a:t>
            </a:r>
            <a:r>
              <a:rPr lang="tr-TR" dirty="0" err="1"/>
              <a:t>immatur</a:t>
            </a:r>
            <a:r>
              <a:rPr lang="tr-TR" dirty="0"/>
              <a:t> dişler</a:t>
            </a:r>
          </a:p>
          <a:p>
            <a:pPr lvl="1"/>
            <a:r>
              <a:rPr lang="tr-TR" dirty="0"/>
              <a:t>Travma</a:t>
            </a:r>
          </a:p>
          <a:p>
            <a:pPr lvl="1"/>
            <a:r>
              <a:rPr lang="tr-TR"/>
              <a:t>Devreyi tamamlayamamak</a:t>
            </a:r>
            <a:endParaRPr lang="tr-TR" dirty="0"/>
          </a:p>
          <a:p>
            <a:pPr lvl="1"/>
            <a:r>
              <a:rPr lang="tr-TR" dirty="0" err="1"/>
              <a:t>Kronlu</a:t>
            </a:r>
            <a:r>
              <a:rPr lang="tr-TR" dirty="0"/>
              <a:t> dişler</a:t>
            </a:r>
          </a:p>
          <a:p>
            <a:pPr lvl="1"/>
            <a:endParaRPr lang="tr-TR" dirty="0"/>
          </a:p>
          <a:p>
            <a:pPr marL="530352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58433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Ne zaman </a:t>
            </a:r>
            <a:r>
              <a:rPr lang="tr-TR" dirty="0" err="1"/>
              <a:t>endodonti</a:t>
            </a:r>
            <a:r>
              <a:rPr lang="tr-TR" dirty="0"/>
              <a:t> uzmanına sevk etmeliyim?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4229100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Pratisyen kendi becerisi ve yeterliliği ile ilgili gerçekçi bir görüşe sahip olmalı ve kendisine gelen vakaları “basit” ve “kompleks” olarak sınıflandırabilmeli.</a:t>
            </a:r>
          </a:p>
          <a:p>
            <a:r>
              <a:rPr lang="tr-TR" dirty="0"/>
              <a:t>Kompleks vakalara örnekler</a:t>
            </a:r>
          </a:p>
          <a:p>
            <a:pPr lvl="1"/>
            <a:r>
              <a:rPr lang="tr-TR" dirty="0"/>
              <a:t>Kalsifikasyonlar, </a:t>
            </a:r>
            <a:r>
              <a:rPr lang="tr-TR" dirty="0" err="1"/>
              <a:t>oblitere</a:t>
            </a:r>
            <a:r>
              <a:rPr lang="tr-TR" dirty="0"/>
              <a:t> kanallar</a:t>
            </a:r>
          </a:p>
          <a:p>
            <a:pPr lvl="1"/>
            <a:r>
              <a:rPr lang="tr-TR" dirty="0" err="1"/>
              <a:t>Rezorpsiyonlar</a:t>
            </a:r>
            <a:endParaRPr lang="tr-TR" dirty="0"/>
          </a:p>
          <a:p>
            <a:pPr lvl="1"/>
            <a:r>
              <a:rPr lang="tr-TR" dirty="0"/>
              <a:t>Ekstra kök ve kanallar</a:t>
            </a:r>
          </a:p>
          <a:p>
            <a:pPr lvl="1"/>
            <a:r>
              <a:rPr lang="tr-TR" dirty="0" err="1"/>
              <a:t>Retreatment</a:t>
            </a:r>
            <a:r>
              <a:rPr lang="tr-TR" dirty="0"/>
              <a:t> vakaları</a:t>
            </a:r>
          </a:p>
          <a:p>
            <a:pPr lvl="1"/>
            <a:r>
              <a:rPr lang="tr-TR" dirty="0"/>
              <a:t>Geniş post varlığı</a:t>
            </a:r>
          </a:p>
          <a:p>
            <a:pPr lvl="1"/>
            <a:r>
              <a:rPr lang="tr-TR" dirty="0"/>
              <a:t>Basamak (</a:t>
            </a:r>
            <a:r>
              <a:rPr lang="tr-TR" dirty="0" err="1"/>
              <a:t>Ledge</a:t>
            </a:r>
            <a:r>
              <a:rPr lang="tr-TR" dirty="0"/>
              <a:t>)</a:t>
            </a:r>
          </a:p>
          <a:p>
            <a:pPr lvl="1"/>
            <a:r>
              <a:rPr lang="tr-TR" dirty="0" err="1"/>
              <a:t>Perforasyon</a:t>
            </a:r>
            <a:endParaRPr lang="tr-TR" dirty="0"/>
          </a:p>
          <a:p>
            <a:pPr lvl="1"/>
            <a:r>
              <a:rPr lang="tr-TR" dirty="0"/>
              <a:t>Aşırı </a:t>
            </a:r>
            <a:r>
              <a:rPr lang="tr-TR" dirty="0" err="1"/>
              <a:t>kurvatür</a:t>
            </a:r>
            <a:r>
              <a:rPr lang="tr-TR" dirty="0"/>
              <a:t> (&gt;35º), S şekilli kanallar</a:t>
            </a:r>
          </a:p>
          <a:p>
            <a:pPr lvl="1"/>
            <a:r>
              <a:rPr lang="tr-TR" dirty="0"/>
              <a:t>Kompleks travma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092" y="3293873"/>
            <a:ext cx="2320623" cy="222590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833" y="3293873"/>
            <a:ext cx="2855585" cy="223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74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Lokal anestezi ile ilişkili komplikasyonlar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Ağrısız lokal anestezi uygulamada başarısızlık</a:t>
            </a:r>
          </a:p>
          <a:p>
            <a:r>
              <a:rPr lang="tr-TR" sz="2400" dirty="0" err="1"/>
              <a:t>Mandibular</a:t>
            </a:r>
            <a:r>
              <a:rPr lang="tr-TR" sz="2400" dirty="0"/>
              <a:t> dişlerde yeterli </a:t>
            </a:r>
            <a:r>
              <a:rPr lang="tr-TR" sz="2400" dirty="0" err="1"/>
              <a:t>pulpa</a:t>
            </a:r>
            <a:r>
              <a:rPr lang="tr-TR" sz="2400" dirty="0"/>
              <a:t> anesteziyi sağlamada başarısızlık</a:t>
            </a:r>
          </a:p>
          <a:p>
            <a:r>
              <a:rPr lang="tr-TR" sz="2400" dirty="0"/>
              <a:t>Sinir hasarı</a:t>
            </a:r>
          </a:p>
          <a:p>
            <a:r>
              <a:rPr lang="tr-TR" sz="2400" dirty="0"/>
              <a:t>İğne kırılması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9607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599" y="685800"/>
            <a:ext cx="10650511" cy="964096"/>
          </a:xfrm>
        </p:spPr>
        <p:txBody>
          <a:bodyPr>
            <a:normAutofit fontScale="90000"/>
          </a:bodyPr>
          <a:lstStyle/>
          <a:p>
            <a:r>
              <a:rPr lang="tr-TR" dirty="0"/>
              <a:t>Lokal anestezi esnasında </a:t>
            </a:r>
            <a:r>
              <a:rPr lang="tr-TR"/>
              <a:t>ağrıyı azaltma önerileri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599" y="1494438"/>
            <a:ext cx="10304586" cy="4018722"/>
          </a:xfrm>
        </p:spPr>
        <p:txBody>
          <a:bodyPr>
            <a:noAutofit/>
          </a:bodyPr>
          <a:lstStyle/>
          <a:p>
            <a:r>
              <a:rPr lang="tr-TR" sz="2400" dirty="0"/>
              <a:t>Hastaya anestezi gerekliliğinin açıklanması</a:t>
            </a:r>
          </a:p>
          <a:p>
            <a:r>
              <a:rPr lang="tr-TR" sz="2400" dirty="0"/>
              <a:t>Hastanın dikkatinin dağıtılması </a:t>
            </a:r>
          </a:p>
          <a:p>
            <a:r>
              <a:rPr lang="tr-TR" sz="2400" dirty="0" err="1"/>
              <a:t>Topikal</a:t>
            </a:r>
            <a:r>
              <a:rPr lang="tr-TR" sz="2400" dirty="0"/>
              <a:t> anestezi (60 </a:t>
            </a:r>
            <a:r>
              <a:rPr lang="tr-TR" sz="2400" dirty="0" err="1"/>
              <a:t>sn</a:t>
            </a:r>
            <a:r>
              <a:rPr lang="tr-TR" sz="2400" dirty="0"/>
              <a:t>)</a:t>
            </a:r>
          </a:p>
          <a:p>
            <a:r>
              <a:rPr lang="tr-TR" sz="2400" dirty="0"/>
              <a:t>Enjeksiyondan önce pistonun serbest hareket ettiğinden emin olunmalı</a:t>
            </a:r>
          </a:p>
          <a:p>
            <a:r>
              <a:rPr lang="tr-TR" sz="2400" dirty="0"/>
              <a:t>Yavaş enjeksiyon</a:t>
            </a:r>
          </a:p>
          <a:p>
            <a:r>
              <a:rPr lang="tr-TR" sz="2400" dirty="0"/>
              <a:t>İğnenin bir kere kullanılması</a:t>
            </a:r>
          </a:p>
          <a:p>
            <a:r>
              <a:rPr lang="tr-TR" sz="2400" dirty="0" err="1"/>
              <a:t>Mandibular</a:t>
            </a:r>
            <a:r>
              <a:rPr lang="tr-TR" sz="2400" dirty="0"/>
              <a:t> </a:t>
            </a:r>
            <a:r>
              <a:rPr lang="tr-TR" sz="2400" dirty="0" err="1"/>
              <a:t>molar</a:t>
            </a:r>
            <a:r>
              <a:rPr lang="tr-TR" sz="2400" dirty="0"/>
              <a:t> blok enjeksiyonu öncesinde hastayı elektrik çarpması benzeri his hakkında uyarma</a:t>
            </a:r>
          </a:p>
          <a:p>
            <a:r>
              <a:rPr lang="tr-TR" sz="2400" dirty="0" err="1"/>
              <a:t>Palatal</a:t>
            </a:r>
            <a:r>
              <a:rPr lang="tr-TR" sz="2400" dirty="0"/>
              <a:t> </a:t>
            </a:r>
            <a:r>
              <a:rPr lang="tr-TR" sz="2400" dirty="0" err="1"/>
              <a:t>infiltrasyonu</a:t>
            </a:r>
            <a:r>
              <a:rPr lang="tr-TR" sz="2400" dirty="0"/>
              <a:t> dokuların sıkıca kemiğe tutunmadığı alanlara uygulamak</a:t>
            </a:r>
          </a:p>
        </p:txBody>
      </p:sp>
    </p:spTree>
    <p:extLst>
      <p:ext uri="{BB962C8B-B14F-4D97-AF65-F5344CB8AC3E}">
        <p14:creationId xmlns:p14="http://schemas.microsoft.com/office/powerpoint/2010/main" val="345245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599" y="685800"/>
            <a:ext cx="10260767" cy="1485900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Mandibular</a:t>
            </a:r>
            <a:r>
              <a:rPr lang="tr-TR" dirty="0"/>
              <a:t> dişlerde yeterli </a:t>
            </a:r>
            <a:r>
              <a:rPr lang="tr-TR" dirty="0" err="1"/>
              <a:t>pulpal</a:t>
            </a:r>
            <a:r>
              <a:rPr lang="tr-TR" dirty="0"/>
              <a:t> anestezinin sağlanmasında başarısızlık olursa;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400" dirty="0"/>
              <a:t>Dudak yarısının uyuşukluğu sağlanmalı</a:t>
            </a:r>
          </a:p>
          <a:p>
            <a:r>
              <a:rPr lang="tr-TR" sz="2400" dirty="0"/>
              <a:t>Doğru teknik</a:t>
            </a:r>
          </a:p>
          <a:p>
            <a:r>
              <a:rPr lang="tr-TR" sz="2400" dirty="0"/>
              <a:t>Aksesuar </a:t>
            </a:r>
            <a:r>
              <a:rPr lang="tr-TR" sz="2400" dirty="0" err="1"/>
              <a:t>inervasyon</a:t>
            </a:r>
            <a:r>
              <a:rPr lang="tr-TR" sz="2400" dirty="0"/>
              <a:t> ihtimali (</a:t>
            </a:r>
            <a:r>
              <a:rPr lang="tr-TR" sz="2400" dirty="0" err="1"/>
              <a:t>mylohyoid</a:t>
            </a:r>
            <a:r>
              <a:rPr lang="tr-TR" sz="2400" dirty="0"/>
              <a:t> sinir)</a:t>
            </a:r>
          </a:p>
          <a:p>
            <a:r>
              <a:rPr lang="tr-TR" sz="2400" dirty="0" err="1"/>
              <a:t>İnflamasyon</a:t>
            </a:r>
            <a:r>
              <a:rPr lang="tr-TR" sz="2400" dirty="0"/>
              <a:t> varlığında </a:t>
            </a:r>
            <a:r>
              <a:rPr lang="tr-TR" sz="2400" dirty="0" err="1"/>
              <a:t>lidocaine</a:t>
            </a:r>
            <a:r>
              <a:rPr lang="tr-TR" sz="2400" dirty="0"/>
              <a:t> direnci söz konusu olabilir. Alternatif </a:t>
            </a:r>
            <a:r>
              <a:rPr lang="tr-TR" sz="2400" dirty="0" err="1"/>
              <a:t>anestezik</a:t>
            </a:r>
            <a:r>
              <a:rPr lang="tr-TR" sz="2400" dirty="0"/>
              <a:t> solüsyonlar denenmelidir.</a:t>
            </a:r>
          </a:p>
          <a:p>
            <a:r>
              <a:rPr lang="tr-TR" sz="2400" dirty="0" err="1"/>
              <a:t>Premedikasyon</a:t>
            </a:r>
            <a:r>
              <a:rPr lang="tr-TR" sz="2400" dirty="0"/>
              <a:t> (1 saat önce 600 mg </a:t>
            </a:r>
            <a:r>
              <a:rPr lang="tr-TR" sz="2400" dirty="0" err="1"/>
              <a:t>ibuprofen</a:t>
            </a:r>
            <a:r>
              <a:rPr lang="tr-TR" sz="2400" dirty="0"/>
              <a:t>)</a:t>
            </a:r>
          </a:p>
          <a:p>
            <a:r>
              <a:rPr lang="tr-TR" sz="2400" dirty="0"/>
              <a:t>İlave enjeksiyonlar (</a:t>
            </a:r>
            <a:r>
              <a:rPr lang="tr-TR" sz="2400" dirty="0" err="1"/>
              <a:t>bukkal</a:t>
            </a:r>
            <a:r>
              <a:rPr lang="tr-TR" sz="2400" dirty="0"/>
              <a:t>, </a:t>
            </a:r>
            <a:r>
              <a:rPr lang="tr-TR" sz="2400" dirty="0" err="1"/>
              <a:t>intraligamenter</a:t>
            </a:r>
            <a:r>
              <a:rPr lang="tr-TR" sz="2400" dirty="0"/>
              <a:t>, </a:t>
            </a:r>
            <a:r>
              <a:rPr lang="tr-TR" sz="2400" dirty="0" err="1"/>
              <a:t>intraosseoz</a:t>
            </a:r>
            <a:r>
              <a:rPr lang="tr-TR" sz="2400" dirty="0"/>
              <a:t>, </a:t>
            </a:r>
            <a:r>
              <a:rPr lang="tr-TR" sz="2400" dirty="0" err="1"/>
              <a:t>pulpal</a:t>
            </a:r>
            <a:r>
              <a:rPr lang="tr-TR" sz="2400" dirty="0"/>
              <a:t>)</a:t>
            </a:r>
          </a:p>
          <a:p>
            <a:r>
              <a:rPr lang="tr-TR" sz="2400" dirty="0" err="1"/>
              <a:t>Sedasyon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09906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Lokal anestezi sebepli sinir hasarının tedavisi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Vakaların %25’i kalıcıdır ve maalesef iyileşmez.</a:t>
            </a:r>
          </a:p>
          <a:p>
            <a:r>
              <a:rPr lang="tr-TR" sz="2400" dirty="0" err="1"/>
              <a:t>Steroidler</a:t>
            </a:r>
            <a:r>
              <a:rPr lang="tr-TR" sz="2400" dirty="0"/>
              <a:t>: 5 gün </a:t>
            </a:r>
            <a:r>
              <a:rPr lang="tr-TR" sz="2400" dirty="0" err="1"/>
              <a:t>prednizolon</a:t>
            </a:r>
            <a:r>
              <a:rPr lang="tr-TR" sz="2400" dirty="0"/>
              <a:t>, oral 50 mg, 40 mg, 30 mg, 20 mg ve 10 mg </a:t>
            </a:r>
          </a:p>
          <a:p>
            <a:r>
              <a:rPr lang="tr-TR" sz="2400" dirty="0"/>
              <a:t>NSAI: 6 saatte bir 400-600 mg oral </a:t>
            </a:r>
            <a:r>
              <a:rPr lang="tr-TR" sz="2400" dirty="0" err="1"/>
              <a:t>ibuprofen</a:t>
            </a:r>
            <a:endParaRPr lang="tr-TR" sz="2400" dirty="0"/>
          </a:p>
          <a:p>
            <a:r>
              <a:rPr lang="tr-TR" sz="2400" dirty="0"/>
              <a:t>Vitamin B kompleksi</a:t>
            </a:r>
          </a:p>
        </p:txBody>
      </p:sp>
    </p:spTree>
    <p:extLst>
      <p:ext uri="{BB962C8B-B14F-4D97-AF65-F5344CB8AC3E}">
        <p14:creationId xmlns:p14="http://schemas.microsoft.com/office/powerpoint/2010/main" val="476900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Enjeksiyon esnasında iğnenin kırılması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Blok anestezileri için uzun iğneler kullanılmalıdır. Bu kırılan iğnenin doku dışında kalan </a:t>
            </a:r>
            <a:r>
              <a:rPr lang="tr-TR" sz="2400" dirty="0" err="1"/>
              <a:t>kısmıdan</a:t>
            </a:r>
            <a:r>
              <a:rPr lang="tr-TR" sz="2400" dirty="0"/>
              <a:t> tutulup çıkartılmasını kolaylaştırır.</a:t>
            </a:r>
          </a:p>
          <a:p>
            <a:r>
              <a:rPr lang="tr-TR" sz="2400" dirty="0"/>
              <a:t>İğneler dokuya uygulamadan önce asla bükülmemeli kırılmamalıdır.</a:t>
            </a:r>
          </a:p>
          <a:p>
            <a:r>
              <a:rPr lang="tr-TR" sz="2400" dirty="0"/>
              <a:t>Enjeksiyon esnasında hastanın ani hareket etmemesi sağlanmalıdır.</a:t>
            </a:r>
          </a:p>
        </p:txBody>
      </p:sp>
    </p:spTree>
    <p:extLst>
      <p:ext uri="{BB962C8B-B14F-4D97-AF65-F5344CB8AC3E}">
        <p14:creationId xmlns:p14="http://schemas.microsoft.com/office/powerpoint/2010/main" val="962967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Giriş </a:t>
            </a:r>
            <a:r>
              <a:rPr lang="tr-TR" dirty="0" err="1"/>
              <a:t>kavitesi</a:t>
            </a:r>
            <a:r>
              <a:rPr lang="tr-TR" dirty="0"/>
              <a:t> hazırlanması sırasında oluşan komplikasyonlar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b="1" dirty="0"/>
              <a:t>Giriş </a:t>
            </a:r>
            <a:r>
              <a:rPr lang="tr-TR" sz="2400" b="1" dirty="0" err="1"/>
              <a:t>kavitesinin</a:t>
            </a:r>
            <a:r>
              <a:rPr lang="tr-TR" sz="2400" b="1" dirty="0"/>
              <a:t> yetersiz açılması </a:t>
            </a:r>
            <a:r>
              <a:rPr lang="tr-TR" sz="2400" dirty="0"/>
              <a:t>sonucu ekstra kanallar gözden kaçabilir, tespit edilen kanallara düz bir giriş sağlanamaz. Kanal eğeleri üzerinde henüz </a:t>
            </a:r>
            <a:r>
              <a:rPr lang="tr-TR" sz="2400" dirty="0" err="1"/>
              <a:t>koronal</a:t>
            </a:r>
            <a:r>
              <a:rPr lang="tr-TR" sz="2400" dirty="0"/>
              <a:t> seviyede stres birikmeye başlar.</a:t>
            </a:r>
          </a:p>
          <a:p>
            <a:endParaRPr lang="tr-TR" sz="2400" dirty="0"/>
          </a:p>
          <a:p>
            <a:r>
              <a:rPr lang="tr-TR" sz="2400" dirty="0"/>
              <a:t>Kron kısmında basamak oluşturulması genellikle </a:t>
            </a:r>
            <a:r>
              <a:rPr lang="tr-TR" sz="2400" dirty="0" err="1"/>
              <a:t>frezlerin</a:t>
            </a:r>
            <a:r>
              <a:rPr lang="tr-TR" sz="2400" dirty="0"/>
              <a:t> dişin uzun aksına paralel tutulmamasından kaynaklanır. Krondan gereksiz sağlam doku kaybına yol açar, ilerlerse </a:t>
            </a:r>
            <a:r>
              <a:rPr lang="tr-TR" sz="2400" dirty="0" err="1"/>
              <a:t>perforasyonlara</a:t>
            </a:r>
            <a:r>
              <a:rPr lang="tr-TR" sz="2400" dirty="0"/>
              <a:t> sebep olabilir.</a:t>
            </a:r>
          </a:p>
        </p:txBody>
      </p:sp>
    </p:spTree>
    <p:extLst>
      <p:ext uri="{BB962C8B-B14F-4D97-AF65-F5344CB8AC3E}">
        <p14:creationId xmlns:p14="http://schemas.microsoft.com/office/powerpoint/2010/main" val="1968947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005" y="550982"/>
            <a:ext cx="8644348" cy="5615355"/>
          </a:xfrm>
        </p:spPr>
      </p:pic>
    </p:spTree>
    <p:extLst>
      <p:ext uri="{BB962C8B-B14F-4D97-AF65-F5344CB8AC3E}">
        <p14:creationId xmlns:p14="http://schemas.microsoft.com/office/powerpoint/2010/main" val="1653321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95046" y="1821873"/>
            <a:ext cx="9601200" cy="5036127"/>
          </a:xfrm>
        </p:spPr>
        <p:txBody>
          <a:bodyPr>
            <a:normAutofit/>
          </a:bodyPr>
          <a:lstStyle/>
          <a:p>
            <a:r>
              <a:rPr lang="tr-TR" sz="2800" b="1" dirty="0"/>
              <a:t>Giriş </a:t>
            </a:r>
            <a:r>
              <a:rPr lang="tr-TR" sz="2800" b="1" dirty="0" err="1"/>
              <a:t>kavitesinin</a:t>
            </a:r>
            <a:r>
              <a:rPr lang="tr-TR" sz="2800" b="1" dirty="0"/>
              <a:t> çok geniş açılması </a:t>
            </a:r>
            <a:r>
              <a:rPr lang="tr-TR" sz="2800" dirty="0"/>
              <a:t>klinik kronu zayıflatarak kron-kök kırıklarına yol açabilir veya tedavi sonrası </a:t>
            </a:r>
            <a:r>
              <a:rPr lang="tr-TR" sz="2800" dirty="0" err="1"/>
              <a:t>koronal</a:t>
            </a:r>
            <a:r>
              <a:rPr lang="tr-TR" sz="2800" dirty="0"/>
              <a:t> restorasyonun </a:t>
            </a:r>
            <a:r>
              <a:rPr lang="tr-TR" sz="2800" dirty="0" err="1"/>
              <a:t>planmasında</a:t>
            </a:r>
            <a:r>
              <a:rPr lang="tr-TR" sz="2800" dirty="0"/>
              <a:t> zorluk çekilmesine neden olurlar.</a:t>
            </a:r>
          </a:p>
        </p:txBody>
      </p:sp>
    </p:spTree>
    <p:extLst>
      <p:ext uri="{BB962C8B-B14F-4D97-AF65-F5344CB8AC3E}">
        <p14:creationId xmlns:p14="http://schemas.microsoft.com/office/powerpoint/2010/main" val="389052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97972"/>
          </a:xfrm>
        </p:spPr>
        <p:txBody>
          <a:bodyPr>
            <a:normAutofit fontScale="90000"/>
          </a:bodyPr>
          <a:lstStyle/>
          <a:p>
            <a:r>
              <a:rPr lang="tr-TR" dirty="0"/>
              <a:t>Geleneksel vs. </a:t>
            </a:r>
            <a:r>
              <a:rPr lang="tr-TR" dirty="0" err="1"/>
              <a:t>Kontrakte</a:t>
            </a:r>
            <a:r>
              <a:rPr lang="tr-TR" dirty="0"/>
              <a:t> (Ninja) </a:t>
            </a:r>
            <a:r>
              <a:rPr lang="tr-TR" dirty="0" err="1"/>
              <a:t>kaviteler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981" y="2417760"/>
            <a:ext cx="2824292" cy="211975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04" y="2417760"/>
            <a:ext cx="2225418" cy="210214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5942" y="2417760"/>
            <a:ext cx="2752691" cy="211975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9292" y="2417760"/>
            <a:ext cx="2975212" cy="2102144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371600" y="5153892"/>
            <a:ext cx="10612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Endodontik</a:t>
            </a:r>
            <a:r>
              <a:rPr lang="tr-TR" sz="2400" b="1" dirty="0"/>
              <a:t> giriş </a:t>
            </a:r>
            <a:r>
              <a:rPr lang="tr-TR" sz="2400" b="1" dirty="0" err="1"/>
              <a:t>kavitelerinin</a:t>
            </a:r>
            <a:r>
              <a:rPr lang="tr-TR" sz="2400" b="1" dirty="0"/>
              <a:t> minimal hazırlanmasının dişlerin kırılma dayanımlarına olumlu etkisi yoktur.</a:t>
            </a:r>
          </a:p>
          <a:p>
            <a:r>
              <a:rPr lang="tr-TR" sz="2400" b="1" dirty="0"/>
              <a:t>Dahası, ekstra kanalların bulunma oranını düşürmektedir.</a:t>
            </a:r>
          </a:p>
        </p:txBody>
      </p:sp>
    </p:spTree>
    <p:extLst>
      <p:ext uri="{BB962C8B-B14F-4D97-AF65-F5344CB8AC3E}">
        <p14:creationId xmlns:p14="http://schemas.microsoft.com/office/powerpoint/2010/main" val="1778484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10491"/>
          </a:xfrm>
        </p:spPr>
        <p:txBody>
          <a:bodyPr/>
          <a:lstStyle/>
          <a:p>
            <a:r>
              <a:rPr lang="tr-TR" dirty="0" err="1"/>
              <a:t>Frezlerin</a:t>
            </a:r>
            <a:r>
              <a:rPr lang="tr-TR" dirty="0"/>
              <a:t> kırılması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599" y="1717964"/>
            <a:ext cx="10183091" cy="4149436"/>
          </a:xfrm>
        </p:spPr>
        <p:txBody>
          <a:bodyPr>
            <a:normAutofit/>
          </a:bodyPr>
          <a:lstStyle/>
          <a:p>
            <a:r>
              <a:rPr lang="tr-TR" sz="2400" dirty="0"/>
              <a:t>Giriş </a:t>
            </a:r>
            <a:r>
              <a:rPr lang="tr-TR" sz="2400" dirty="0" err="1"/>
              <a:t>kavitesi</a:t>
            </a:r>
            <a:r>
              <a:rPr lang="tr-TR" sz="2400" dirty="0"/>
              <a:t> açılması esnasında </a:t>
            </a:r>
            <a:r>
              <a:rPr lang="tr-TR" sz="2400" dirty="0" err="1"/>
              <a:t>frez</a:t>
            </a:r>
            <a:r>
              <a:rPr lang="tr-TR" sz="2400" dirty="0"/>
              <a:t> kırılması nadir görülen bir komplikasyondur.</a:t>
            </a:r>
          </a:p>
          <a:p>
            <a:r>
              <a:rPr lang="tr-TR" sz="2400" dirty="0" err="1"/>
              <a:t>Frezlerin</a:t>
            </a:r>
            <a:r>
              <a:rPr lang="tr-TR" sz="2400" dirty="0"/>
              <a:t> kullanım sayısına dikkat edilmelidir.</a:t>
            </a:r>
          </a:p>
          <a:p>
            <a:r>
              <a:rPr lang="tr-TR" sz="2400" dirty="0"/>
              <a:t>Aşırı basınç uygulamaktan kaçınılmalıdır.</a:t>
            </a:r>
          </a:p>
        </p:txBody>
      </p:sp>
    </p:spTree>
    <p:extLst>
      <p:ext uri="{BB962C8B-B14F-4D97-AF65-F5344CB8AC3E}">
        <p14:creationId xmlns:p14="http://schemas.microsoft.com/office/powerpoint/2010/main" val="1911225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581" y="2090303"/>
            <a:ext cx="4356100" cy="42291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6529" y="2090303"/>
            <a:ext cx="3663084" cy="4229100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1468581" y="581891"/>
            <a:ext cx="30118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dirty="0" err="1"/>
              <a:t>Perforasyon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5645597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599" y="685800"/>
            <a:ext cx="10066713" cy="876993"/>
          </a:xfrm>
        </p:spPr>
        <p:txBody>
          <a:bodyPr/>
          <a:lstStyle/>
          <a:p>
            <a:r>
              <a:rPr lang="tr-TR" dirty="0"/>
              <a:t>Ne zaman </a:t>
            </a:r>
            <a:r>
              <a:rPr lang="tr-TR" dirty="0" err="1"/>
              <a:t>perforasyondan</a:t>
            </a:r>
            <a:r>
              <a:rPr lang="tr-TR" dirty="0"/>
              <a:t> şüpheleniriz?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599" y="1562793"/>
            <a:ext cx="9601200" cy="3581400"/>
          </a:xfrm>
        </p:spPr>
        <p:txBody>
          <a:bodyPr>
            <a:normAutofit/>
          </a:bodyPr>
          <a:lstStyle/>
          <a:p>
            <a:r>
              <a:rPr lang="tr-TR" sz="2400" dirty="0"/>
              <a:t>Lokal anesteziye rağmen ani ağrı bildirimi</a:t>
            </a:r>
          </a:p>
          <a:p>
            <a:r>
              <a:rPr lang="tr-TR" sz="2400" dirty="0"/>
              <a:t>Aniden ortaya çıkan yoğun kanama</a:t>
            </a:r>
          </a:p>
          <a:p>
            <a:r>
              <a:rPr lang="tr-TR" sz="2400" dirty="0"/>
              <a:t>Sodyum </a:t>
            </a:r>
            <a:r>
              <a:rPr lang="tr-TR" sz="2400" dirty="0" err="1"/>
              <a:t>hipoklorit</a:t>
            </a:r>
            <a:r>
              <a:rPr lang="tr-TR" sz="2400" dirty="0"/>
              <a:t> uygularken ağrı</a:t>
            </a:r>
          </a:p>
          <a:p>
            <a:r>
              <a:rPr lang="tr-TR" sz="2400" dirty="0" err="1"/>
              <a:t>Apeks</a:t>
            </a:r>
            <a:r>
              <a:rPr lang="tr-TR" sz="2400" dirty="0"/>
              <a:t> bulucuların kanal boyuna ulaşmadan uyarı vermesi</a:t>
            </a:r>
          </a:p>
          <a:p>
            <a:r>
              <a:rPr lang="tr-TR" sz="2400" dirty="0"/>
              <a:t>Radyografide kanal aleti kökün ortasında yer almıyorsa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553" y="4123796"/>
            <a:ext cx="4962769" cy="243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88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11382" y="1108364"/>
            <a:ext cx="10875818" cy="5874328"/>
          </a:xfrm>
        </p:spPr>
        <p:txBody>
          <a:bodyPr>
            <a:normAutofit/>
          </a:bodyPr>
          <a:lstStyle/>
          <a:p>
            <a:r>
              <a:rPr lang="tr-TR" sz="2800" dirty="0" err="1"/>
              <a:t>Maksiller</a:t>
            </a:r>
            <a:r>
              <a:rPr lang="tr-TR" sz="2800" dirty="0"/>
              <a:t> kesici: </a:t>
            </a:r>
            <a:r>
              <a:rPr lang="tr-TR" sz="2800" dirty="0" err="1"/>
              <a:t>Fasiyal</a:t>
            </a:r>
            <a:r>
              <a:rPr lang="tr-TR" sz="2800" dirty="0"/>
              <a:t> yüz (Dişin </a:t>
            </a:r>
            <a:r>
              <a:rPr lang="tr-TR" sz="2800" dirty="0" err="1"/>
              <a:t>inklinasyonu</a:t>
            </a:r>
            <a:r>
              <a:rPr lang="tr-TR" sz="2800" dirty="0"/>
              <a:t>)</a:t>
            </a:r>
          </a:p>
          <a:p>
            <a:r>
              <a:rPr lang="tr-TR" sz="2800" dirty="0" err="1"/>
              <a:t>Mandibular</a:t>
            </a:r>
            <a:r>
              <a:rPr lang="tr-TR" sz="2800" dirty="0"/>
              <a:t> kesici: </a:t>
            </a:r>
            <a:r>
              <a:rPr lang="tr-TR" sz="2800" dirty="0" err="1"/>
              <a:t>Meziyal</a:t>
            </a:r>
            <a:r>
              <a:rPr lang="tr-TR" sz="2800" dirty="0"/>
              <a:t>, </a:t>
            </a:r>
            <a:r>
              <a:rPr lang="tr-TR" sz="2800" dirty="0" err="1"/>
              <a:t>distal</a:t>
            </a:r>
            <a:r>
              <a:rPr lang="tr-TR" sz="2800" dirty="0"/>
              <a:t> ve </a:t>
            </a:r>
            <a:r>
              <a:rPr lang="tr-TR" sz="2800" dirty="0" err="1"/>
              <a:t>fasiyal</a:t>
            </a:r>
            <a:r>
              <a:rPr lang="tr-TR" sz="2800" dirty="0"/>
              <a:t> (</a:t>
            </a:r>
            <a:r>
              <a:rPr lang="tr-TR" sz="2800" dirty="0" err="1"/>
              <a:t>Meziyodistal</a:t>
            </a:r>
            <a:r>
              <a:rPr lang="tr-TR" sz="2800" dirty="0"/>
              <a:t> boyutun az olması, </a:t>
            </a:r>
            <a:r>
              <a:rPr lang="tr-TR" sz="2800" dirty="0" err="1"/>
              <a:t>inklinasyon</a:t>
            </a:r>
            <a:r>
              <a:rPr lang="tr-TR" sz="2800" dirty="0"/>
              <a:t>)</a:t>
            </a:r>
          </a:p>
          <a:p>
            <a:r>
              <a:rPr lang="tr-TR" sz="2800" dirty="0" err="1"/>
              <a:t>Maksiller</a:t>
            </a:r>
            <a:r>
              <a:rPr lang="tr-TR" sz="2800" dirty="0"/>
              <a:t> </a:t>
            </a:r>
            <a:r>
              <a:rPr lang="tr-TR" sz="2800" dirty="0" err="1"/>
              <a:t>premolar</a:t>
            </a:r>
            <a:r>
              <a:rPr lang="tr-TR" sz="2800" dirty="0"/>
              <a:t>: </a:t>
            </a:r>
            <a:r>
              <a:rPr lang="tr-TR" sz="2800" dirty="0" err="1"/>
              <a:t>Meziyal</a:t>
            </a:r>
            <a:r>
              <a:rPr lang="tr-TR" sz="2800" dirty="0"/>
              <a:t> ve </a:t>
            </a:r>
            <a:r>
              <a:rPr lang="tr-TR" sz="2800" dirty="0" err="1"/>
              <a:t>distal</a:t>
            </a:r>
            <a:r>
              <a:rPr lang="tr-TR" sz="2800" dirty="0"/>
              <a:t> (MD boyutun azlığı, birinci </a:t>
            </a:r>
            <a:r>
              <a:rPr lang="tr-TR" sz="2800" dirty="0" err="1"/>
              <a:t>premoların</a:t>
            </a:r>
            <a:r>
              <a:rPr lang="tr-TR" sz="2800" dirty="0"/>
              <a:t> </a:t>
            </a:r>
            <a:r>
              <a:rPr lang="tr-TR" sz="2800" dirty="0" err="1"/>
              <a:t>konkavitesi</a:t>
            </a:r>
            <a:r>
              <a:rPr lang="tr-TR" sz="2800" dirty="0"/>
              <a:t>)</a:t>
            </a:r>
          </a:p>
          <a:p>
            <a:r>
              <a:rPr lang="tr-TR" sz="2800" dirty="0" err="1"/>
              <a:t>Mandibular</a:t>
            </a:r>
            <a:r>
              <a:rPr lang="tr-TR" sz="2800" dirty="0"/>
              <a:t> </a:t>
            </a:r>
            <a:r>
              <a:rPr lang="tr-TR" sz="2800" dirty="0" err="1"/>
              <a:t>premolar</a:t>
            </a:r>
            <a:r>
              <a:rPr lang="tr-TR" sz="2800" dirty="0"/>
              <a:t>: </a:t>
            </a:r>
            <a:r>
              <a:rPr lang="tr-TR" sz="2800" dirty="0" err="1"/>
              <a:t>Fasiyal</a:t>
            </a:r>
            <a:r>
              <a:rPr lang="tr-TR" sz="2800" dirty="0"/>
              <a:t> (Kronun </a:t>
            </a:r>
            <a:r>
              <a:rPr lang="tr-TR" sz="2800" dirty="0" err="1"/>
              <a:t>linguale</a:t>
            </a:r>
            <a:r>
              <a:rPr lang="tr-TR" sz="2800" dirty="0"/>
              <a:t> </a:t>
            </a:r>
            <a:r>
              <a:rPr lang="tr-TR" sz="2800" dirty="0" err="1"/>
              <a:t>inklinasyonu</a:t>
            </a:r>
            <a:r>
              <a:rPr lang="tr-TR" sz="2800" dirty="0"/>
              <a:t>)</a:t>
            </a:r>
          </a:p>
          <a:p>
            <a:r>
              <a:rPr lang="tr-TR" sz="2800" dirty="0" err="1"/>
              <a:t>Mandibular</a:t>
            </a:r>
            <a:r>
              <a:rPr lang="tr-TR" sz="2800" dirty="0"/>
              <a:t> </a:t>
            </a:r>
            <a:r>
              <a:rPr lang="tr-TR" sz="2800" dirty="0" err="1"/>
              <a:t>molar</a:t>
            </a:r>
            <a:r>
              <a:rPr lang="tr-TR" sz="2800" dirty="0"/>
              <a:t>: </a:t>
            </a:r>
            <a:r>
              <a:rPr lang="tr-TR" sz="2800" dirty="0" err="1"/>
              <a:t>Lingual</a:t>
            </a:r>
            <a:r>
              <a:rPr lang="tr-TR" sz="2800" dirty="0"/>
              <a:t> (Kronun </a:t>
            </a:r>
            <a:r>
              <a:rPr lang="tr-TR" sz="2800" dirty="0" err="1"/>
              <a:t>linguale</a:t>
            </a:r>
            <a:r>
              <a:rPr lang="tr-TR" sz="2800" dirty="0"/>
              <a:t> </a:t>
            </a:r>
            <a:r>
              <a:rPr lang="tr-TR" sz="2800" dirty="0" err="1"/>
              <a:t>inklinasyonu</a:t>
            </a:r>
            <a:r>
              <a:rPr lang="tr-TR" sz="2800" dirty="0"/>
              <a:t>)</a:t>
            </a:r>
          </a:p>
          <a:p>
            <a:r>
              <a:rPr lang="tr-TR" sz="2800" dirty="0" err="1"/>
              <a:t>Maksiller</a:t>
            </a:r>
            <a:r>
              <a:rPr lang="tr-TR" sz="2800" dirty="0"/>
              <a:t> ve </a:t>
            </a:r>
            <a:r>
              <a:rPr lang="tr-TR" sz="2800" dirty="0" err="1"/>
              <a:t>mandibular</a:t>
            </a:r>
            <a:r>
              <a:rPr lang="tr-TR" sz="2800" dirty="0"/>
              <a:t> </a:t>
            </a:r>
            <a:r>
              <a:rPr lang="tr-TR" sz="2800" dirty="0" err="1"/>
              <a:t>molar</a:t>
            </a:r>
            <a:r>
              <a:rPr lang="tr-TR" sz="2800" dirty="0"/>
              <a:t> dişlerde </a:t>
            </a:r>
            <a:r>
              <a:rPr lang="tr-TR" sz="2800" dirty="0" err="1"/>
              <a:t>pulpa</a:t>
            </a:r>
            <a:r>
              <a:rPr lang="tr-TR" sz="2800" dirty="0"/>
              <a:t> odası daralmış ve </a:t>
            </a:r>
            <a:r>
              <a:rPr lang="tr-TR" sz="2800" dirty="0" err="1"/>
              <a:t>kalsifiye</a:t>
            </a:r>
            <a:r>
              <a:rPr lang="tr-TR" sz="2800" dirty="0"/>
              <a:t> kanallar varlığında: </a:t>
            </a:r>
            <a:r>
              <a:rPr lang="tr-TR" sz="2800" dirty="0" err="1"/>
              <a:t>Furkasyon</a:t>
            </a:r>
            <a:r>
              <a:rPr lang="tr-TR" sz="2800" dirty="0"/>
              <a:t> (Giriş </a:t>
            </a:r>
            <a:r>
              <a:rPr lang="tr-TR" sz="2800" dirty="0" err="1"/>
              <a:t>kavitesi</a:t>
            </a:r>
            <a:r>
              <a:rPr lang="tr-TR" sz="2800" dirty="0"/>
              <a:t> açıldığında </a:t>
            </a:r>
            <a:r>
              <a:rPr lang="tr-TR" sz="2800" dirty="0" err="1"/>
              <a:t>pulpa</a:t>
            </a:r>
            <a:r>
              <a:rPr lang="tr-TR" sz="2800" dirty="0"/>
              <a:t> odası tabanının tespit edilememesi)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401782" y="360219"/>
            <a:ext cx="10460182" cy="748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800" b="1" dirty="0" err="1"/>
              <a:t>Perforasyonların</a:t>
            </a:r>
            <a:r>
              <a:rPr lang="tr-TR" sz="2800" b="1" dirty="0"/>
              <a:t> dişlere göre en sık görüldüğü yerler</a:t>
            </a:r>
          </a:p>
        </p:txBody>
      </p:sp>
    </p:spTree>
    <p:extLst>
      <p:ext uri="{BB962C8B-B14F-4D97-AF65-F5344CB8AC3E}">
        <p14:creationId xmlns:p14="http://schemas.microsoft.com/office/powerpoint/2010/main" val="1264305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139851"/>
            <a:ext cx="9601200" cy="3581400"/>
          </a:xfrm>
        </p:spPr>
        <p:txBody>
          <a:bodyPr/>
          <a:lstStyle/>
          <a:p>
            <a:r>
              <a:rPr lang="tr-TR" sz="2400" dirty="0" err="1"/>
              <a:t>Preoperatif</a:t>
            </a:r>
            <a:r>
              <a:rPr lang="tr-TR" sz="2400" dirty="0"/>
              <a:t> radyografilerin değerlendirilmesi (</a:t>
            </a:r>
            <a:r>
              <a:rPr lang="tr-TR" sz="2400" dirty="0" err="1"/>
              <a:t>Pulpa</a:t>
            </a:r>
            <a:r>
              <a:rPr lang="tr-TR" sz="2400" dirty="0"/>
              <a:t> odasının boyutları, </a:t>
            </a:r>
            <a:r>
              <a:rPr lang="tr-TR" sz="2400" dirty="0" err="1"/>
              <a:t>obliterasyon</a:t>
            </a:r>
            <a:r>
              <a:rPr lang="tr-TR" sz="2400" dirty="0"/>
              <a:t>)</a:t>
            </a:r>
          </a:p>
          <a:p>
            <a:r>
              <a:rPr lang="tr-TR" sz="2400" dirty="0"/>
              <a:t>Dişin uzun aksının belirlenmesi (Rotasyon, çapraşıklık)</a:t>
            </a:r>
          </a:p>
          <a:p>
            <a:r>
              <a:rPr lang="tr-TR" sz="2400" dirty="0" err="1"/>
              <a:t>Magnifikasyon</a:t>
            </a:r>
            <a:r>
              <a:rPr lang="tr-TR" sz="2400" dirty="0"/>
              <a:t> ve aydınlatma</a:t>
            </a:r>
          </a:p>
          <a:p>
            <a:r>
              <a:rPr lang="tr-TR" sz="2400" dirty="0"/>
              <a:t>Uygun </a:t>
            </a:r>
            <a:r>
              <a:rPr lang="tr-TR" sz="2400" dirty="0" err="1"/>
              <a:t>frezlerin</a:t>
            </a:r>
            <a:r>
              <a:rPr lang="tr-TR" sz="2400" dirty="0"/>
              <a:t> seçilmesi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371600" y="446689"/>
            <a:ext cx="27828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/>
              <a:t>Önlemler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3892E2A-9426-EF47-B0A2-F3195DC02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121" y="3690044"/>
            <a:ext cx="2115794" cy="2880174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50649D6-0BFA-3A49-A2F7-59FF3A620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056" y="3701143"/>
            <a:ext cx="2332837" cy="2857977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DE59B9F0-65FD-EF49-8EB8-1C665C70FA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646" y="3701143"/>
            <a:ext cx="3350492" cy="267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48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43742"/>
          </a:xfrm>
        </p:spPr>
        <p:txBody>
          <a:bodyPr/>
          <a:lstStyle/>
          <a:p>
            <a:r>
              <a:rPr lang="tr-TR" dirty="0" err="1"/>
              <a:t>Strip</a:t>
            </a:r>
            <a:r>
              <a:rPr lang="tr-TR" dirty="0"/>
              <a:t> </a:t>
            </a:r>
            <a:r>
              <a:rPr lang="tr-TR" dirty="0" err="1"/>
              <a:t>perforasyon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739727"/>
            <a:ext cx="6740769" cy="3581400"/>
          </a:xfrm>
        </p:spPr>
        <p:txBody>
          <a:bodyPr/>
          <a:lstStyle/>
          <a:p>
            <a:r>
              <a:rPr lang="tr-TR" dirty="0" err="1"/>
              <a:t>Kurvatürlü</a:t>
            </a:r>
            <a:r>
              <a:rPr lang="tr-TR" dirty="0"/>
              <a:t> kök kanallarında kökün </a:t>
            </a:r>
            <a:r>
              <a:rPr lang="tr-TR" dirty="0" err="1"/>
              <a:t>furkasyona</a:t>
            </a:r>
            <a:r>
              <a:rPr lang="tr-TR" dirty="0"/>
              <a:t> bakan bölgesinde (</a:t>
            </a:r>
            <a:r>
              <a:rPr lang="tr-TR" dirty="0" err="1"/>
              <a:t>danger</a:t>
            </a:r>
            <a:r>
              <a:rPr lang="tr-TR" dirty="0"/>
              <a:t> </a:t>
            </a:r>
            <a:r>
              <a:rPr lang="tr-TR" dirty="0" err="1"/>
              <a:t>zone</a:t>
            </a:r>
            <a:r>
              <a:rPr lang="tr-TR" dirty="0"/>
              <a:t>) aşırı </a:t>
            </a:r>
            <a:r>
              <a:rPr lang="tr-TR" dirty="0" err="1"/>
              <a:t>enstrümantasyon</a:t>
            </a:r>
            <a:r>
              <a:rPr lang="tr-TR" dirty="0"/>
              <a:t> sonucu meydana gelir.</a:t>
            </a:r>
          </a:p>
          <a:p>
            <a:r>
              <a:rPr lang="tr-TR" dirty="0" err="1"/>
              <a:t>Mandibular</a:t>
            </a:r>
            <a:r>
              <a:rPr lang="tr-TR" dirty="0"/>
              <a:t> </a:t>
            </a:r>
            <a:r>
              <a:rPr lang="tr-TR" dirty="0" err="1"/>
              <a:t>molar</a:t>
            </a:r>
            <a:r>
              <a:rPr lang="tr-TR" dirty="0"/>
              <a:t> dişlerin </a:t>
            </a:r>
            <a:r>
              <a:rPr lang="tr-TR" dirty="0" err="1"/>
              <a:t>meziyal</a:t>
            </a:r>
            <a:r>
              <a:rPr lang="tr-TR" dirty="0"/>
              <a:t> köklerinde</a:t>
            </a:r>
          </a:p>
          <a:p>
            <a:r>
              <a:rPr lang="tr-TR" dirty="0" err="1"/>
              <a:t>Maksiller</a:t>
            </a:r>
            <a:r>
              <a:rPr lang="tr-TR" dirty="0"/>
              <a:t> birinci </a:t>
            </a:r>
            <a:r>
              <a:rPr lang="tr-TR" dirty="0" err="1"/>
              <a:t>premolar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941" y="4219402"/>
            <a:ext cx="2476500" cy="220345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972" y="0"/>
            <a:ext cx="3641028" cy="685800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4741984" y="5179492"/>
            <a:ext cx="2953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err="1"/>
              <a:t>Antikurvatür</a:t>
            </a:r>
            <a:r>
              <a:rPr lang="tr-TR" sz="2400" dirty="0"/>
              <a:t> eğeleme</a:t>
            </a:r>
          </a:p>
        </p:txBody>
      </p:sp>
    </p:spTree>
    <p:extLst>
      <p:ext uri="{BB962C8B-B14F-4D97-AF65-F5344CB8AC3E}">
        <p14:creationId xmlns:p14="http://schemas.microsoft.com/office/powerpoint/2010/main" val="19860507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Strip</a:t>
            </a:r>
            <a:r>
              <a:rPr lang="tr-TR" dirty="0"/>
              <a:t> </a:t>
            </a:r>
            <a:r>
              <a:rPr lang="tr-TR" dirty="0" err="1"/>
              <a:t>perforasyondan</a:t>
            </a:r>
            <a:r>
              <a:rPr lang="tr-TR" dirty="0"/>
              <a:t> koruyucu önlemler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Kanala düz bir giriş sağlayan uygun giriş </a:t>
            </a:r>
            <a:r>
              <a:rPr lang="tr-TR" dirty="0" err="1"/>
              <a:t>kavitesi</a:t>
            </a:r>
            <a:endParaRPr lang="tr-TR" dirty="0"/>
          </a:p>
          <a:p>
            <a:r>
              <a:rPr lang="tr-TR" dirty="0"/>
              <a:t>Gates-</a:t>
            </a:r>
            <a:r>
              <a:rPr lang="tr-TR" dirty="0" err="1"/>
              <a:t>Glidden</a:t>
            </a:r>
            <a:r>
              <a:rPr lang="tr-TR" dirty="0"/>
              <a:t> </a:t>
            </a:r>
            <a:r>
              <a:rPr lang="tr-TR" dirty="0" err="1"/>
              <a:t>frezler</a:t>
            </a:r>
            <a:r>
              <a:rPr lang="tr-TR" dirty="0"/>
              <a:t> kullanılmamalıdır</a:t>
            </a:r>
          </a:p>
          <a:p>
            <a:r>
              <a:rPr lang="tr-TR" dirty="0" err="1"/>
              <a:t>Antikurvatür</a:t>
            </a:r>
            <a:r>
              <a:rPr lang="tr-TR" dirty="0"/>
              <a:t> eğeleme</a:t>
            </a:r>
          </a:p>
          <a:p>
            <a:r>
              <a:rPr lang="tr-TR" dirty="0"/>
              <a:t>Paslanmaz çelik eğelere kanal şekline uygun eğim verilmeli</a:t>
            </a:r>
          </a:p>
          <a:p>
            <a:r>
              <a:rPr lang="tr-TR" dirty="0"/>
              <a:t>Eğelerin </a:t>
            </a:r>
            <a:r>
              <a:rPr lang="tr-TR" dirty="0" err="1"/>
              <a:t>konisitesi</a:t>
            </a:r>
            <a:r>
              <a:rPr lang="tr-TR" dirty="0"/>
              <a:t> %2-%4 (</a:t>
            </a:r>
            <a:r>
              <a:rPr lang="tr-TR" dirty="0" err="1"/>
              <a:t>taper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22331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60120"/>
          </a:xfrm>
        </p:spPr>
        <p:txBody>
          <a:bodyPr/>
          <a:lstStyle/>
          <a:p>
            <a:r>
              <a:rPr lang="tr-TR" dirty="0" err="1"/>
              <a:t>Strip</a:t>
            </a:r>
            <a:r>
              <a:rPr lang="tr-TR" dirty="0"/>
              <a:t> </a:t>
            </a:r>
            <a:r>
              <a:rPr lang="tr-TR" dirty="0" err="1"/>
              <a:t>perforasyon</a:t>
            </a:r>
            <a:r>
              <a:rPr lang="tr-TR" dirty="0"/>
              <a:t> nasıl tespit edilir?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2011680"/>
            <a:ext cx="9601200" cy="3855720"/>
          </a:xfrm>
        </p:spPr>
        <p:txBody>
          <a:bodyPr>
            <a:normAutofit/>
          </a:bodyPr>
          <a:lstStyle/>
          <a:p>
            <a:r>
              <a:rPr lang="tr-TR" sz="2400" dirty="0"/>
              <a:t>Kağıt konun ortasındaki kanama</a:t>
            </a:r>
          </a:p>
          <a:p>
            <a:r>
              <a:rPr lang="tr-TR" sz="2400" dirty="0" err="1"/>
              <a:t>Apeks</a:t>
            </a:r>
            <a:r>
              <a:rPr lang="tr-TR" sz="2400" dirty="0"/>
              <a:t> bulucu</a:t>
            </a:r>
          </a:p>
          <a:p>
            <a:r>
              <a:rPr lang="tr-TR" sz="2400" dirty="0"/>
              <a:t>Radyografi</a:t>
            </a:r>
          </a:p>
        </p:txBody>
      </p:sp>
    </p:spTree>
    <p:extLst>
      <p:ext uri="{BB962C8B-B14F-4D97-AF65-F5344CB8AC3E}">
        <p14:creationId xmlns:p14="http://schemas.microsoft.com/office/powerpoint/2010/main" val="17405025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303414"/>
            <a:ext cx="9601200" cy="1485900"/>
          </a:xfrm>
        </p:spPr>
        <p:txBody>
          <a:bodyPr/>
          <a:lstStyle/>
          <a:p>
            <a:r>
              <a:rPr lang="tr-TR" dirty="0" err="1"/>
              <a:t>Furkasyon</a:t>
            </a:r>
            <a:r>
              <a:rPr lang="tr-TR" dirty="0"/>
              <a:t> </a:t>
            </a:r>
            <a:r>
              <a:rPr lang="tr-TR" dirty="0" err="1"/>
              <a:t>perforasyonları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645920"/>
            <a:ext cx="9601200" cy="4221480"/>
          </a:xfrm>
        </p:spPr>
        <p:txBody>
          <a:bodyPr/>
          <a:lstStyle/>
          <a:p>
            <a:r>
              <a:rPr lang="tr-TR" sz="2400" dirty="0" err="1"/>
              <a:t>Pulpa</a:t>
            </a:r>
            <a:r>
              <a:rPr lang="tr-TR" sz="2400" dirty="0"/>
              <a:t> odasının tabanı veya duvarları kanal ağızlarını ararken hasar görebilir.</a:t>
            </a:r>
          </a:p>
          <a:p>
            <a:r>
              <a:rPr lang="tr-TR" sz="2400" dirty="0"/>
              <a:t>Kanal ağızları aranırken açığa çıkan yapının </a:t>
            </a:r>
            <a:r>
              <a:rPr lang="tr-TR" sz="2400" dirty="0" err="1"/>
              <a:t>perforasyon</a:t>
            </a:r>
            <a:r>
              <a:rPr lang="tr-TR" sz="2400" dirty="0"/>
              <a:t> mu yoksa kanamalı </a:t>
            </a:r>
            <a:r>
              <a:rPr lang="tr-TR" sz="2400" dirty="0" err="1"/>
              <a:t>vital</a:t>
            </a:r>
            <a:r>
              <a:rPr lang="tr-TR" sz="2400" dirty="0"/>
              <a:t> bir </a:t>
            </a:r>
            <a:r>
              <a:rPr lang="tr-TR" sz="2400" dirty="0" err="1"/>
              <a:t>pulpanın</a:t>
            </a:r>
            <a:r>
              <a:rPr lang="tr-TR" sz="2400" dirty="0"/>
              <a:t> kanal ağzı mı olduğu tam olarak ayırt edilemeyebilir.</a:t>
            </a:r>
          </a:p>
          <a:p>
            <a:pPr lvl="1"/>
            <a:r>
              <a:rPr lang="tr-TR" sz="2400" dirty="0"/>
              <a:t>Elektronik </a:t>
            </a:r>
            <a:r>
              <a:rPr lang="tr-TR" sz="2400" dirty="0" err="1"/>
              <a:t>apeks</a:t>
            </a:r>
            <a:r>
              <a:rPr lang="tr-TR" sz="2400" dirty="0"/>
              <a:t> bulucu</a:t>
            </a:r>
          </a:p>
          <a:p>
            <a:pPr lvl="1"/>
            <a:r>
              <a:rPr lang="tr-TR" sz="2400" dirty="0"/>
              <a:t>Kanal eğelerini yerleştirip radyografi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21505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Furkasyon</a:t>
            </a:r>
            <a:r>
              <a:rPr lang="tr-TR" dirty="0"/>
              <a:t> </a:t>
            </a:r>
            <a:r>
              <a:rPr lang="tr-TR" dirty="0" err="1"/>
              <a:t>perforasyonlarını</a:t>
            </a:r>
            <a:r>
              <a:rPr lang="tr-TR" dirty="0"/>
              <a:t> nasıl engelleriz?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dirty="0"/>
              <a:t>Kanallar aranırken veya </a:t>
            </a:r>
            <a:r>
              <a:rPr lang="tr-TR" sz="2400" dirty="0" err="1"/>
              <a:t>pulpa</a:t>
            </a:r>
            <a:r>
              <a:rPr lang="tr-TR" sz="2400" dirty="0"/>
              <a:t> odası içindeki </a:t>
            </a:r>
            <a:r>
              <a:rPr lang="tr-TR" sz="2400" dirty="0" err="1"/>
              <a:t>kalsifiye</a:t>
            </a:r>
            <a:r>
              <a:rPr lang="tr-TR" sz="2400" dirty="0"/>
              <a:t> yapıları uzaklaştırırken doğrudan görüş sağlanmalı</a:t>
            </a:r>
          </a:p>
          <a:p>
            <a:r>
              <a:rPr lang="tr-TR" sz="2400" dirty="0"/>
              <a:t>Kanama durdurulmalı (kanal olduğundan emin olunan yapılardaki </a:t>
            </a:r>
            <a:r>
              <a:rPr lang="tr-TR" sz="2400" dirty="0" err="1"/>
              <a:t>pulpa</a:t>
            </a:r>
            <a:r>
              <a:rPr lang="tr-TR" sz="2400" dirty="0"/>
              <a:t> </a:t>
            </a:r>
            <a:r>
              <a:rPr lang="tr-TR" sz="2400" dirty="0" err="1"/>
              <a:t>ekstirpe</a:t>
            </a:r>
            <a:r>
              <a:rPr lang="tr-TR" sz="2400" dirty="0"/>
              <a:t> edilmeli)</a:t>
            </a:r>
          </a:p>
          <a:p>
            <a:r>
              <a:rPr lang="tr-TR" sz="2400" dirty="0"/>
              <a:t>Su spreyi kesinlikle kullanılmamalı</a:t>
            </a:r>
          </a:p>
          <a:p>
            <a:r>
              <a:rPr lang="tr-TR" sz="2400" dirty="0"/>
              <a:t>Basınçlı hava kesinlikle kullanılmamalı</a:t>
            </a:r>
          </a:p>
          <a:p>
            <a:r>
              <a:rPr lang="tr-TR" sz="2400" dirty="0"/>
              <a:t>Uygun aydınlatma ve büyütme altında değerlendirilmelidir</a:t>
            </a:r>
          </a:p>
          <a:p>
            <a:r>
              <a:rPr lang="tr-TR" sz="2400" dirty="0" err="1"/>
              <a:t>Pulpa</a:t>
            </a:r>
            <a:r>
              <a:rPr lang="tr-TR" sz="2400" dirty="0"/>
              <a:t> odasındaki işlemler çelik </a:t>
            </a:r>
            <a:r>
              <a:rPr lang="tr-TR" sz="2400" dirty="0" err="1"/>
              <a:t>rond</a:t>
            </a:r>
            <a:r>
              <a:rPr lang="tr-TR" sz="2400" dirty="0"/>
              <a:t> </a:t>
            </a:r>
            <a:r>
              <a:rPr lang="tr-TR" sz="2400" dirty="0" err="1"/>
              <a:t>frez</a:t>
            </a:r>
            <a:r>
              <a:rPr lang="tr-TR" sz="2400" dirty="0"/>
              <a:t> ile düşük devirde veya </a:t>
            </a:r>
            <a:r>
              <a:rPr lang="tr-TR" sz="2400" dirty="0" err="1"/>
              <a:t>ultrasonik</a:t>
            </a:r>
            <a:r>
              <a:rPr lang="tr-TR" sz="2400" dirty="0"/>
              <a:t> uçlarla yapılmalıdır</a:t>
            </a:r>
          </a:p>
        </p:txBody>
      </p:sp>
    </p:spTree>
    <p:extLst>
      <p:ext uri="{BB962C8B-B14F-4D97-AF65-F5344CB8AC3E}">
        <p14:creationId xmlns:p14="http://schemas.microsoft.com/office/powerpoint/2010/main" val="552097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366" y="685800"/>
            <a:ext cx="8596310" cy="5544589"/>
          </a:xfrm>
        </p:spPr>
      </p:pic>
    </p:spTree>
    <p:extLst>
      <p:ext uri="{BB962C8B-B14F-4D97-AF65-F5344CB8AC3E}">
        <p14:creationId xmlns:p14="http://schemas.microsoft.com/office/powerpoint/2010/main" val="8847102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200025"/>
            <a:ext cx="9601200" cy="671945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Perforasyonların</a:t>
            </a:r>
            <a:r>
              <a:rPr lang="tr-TR" dirty="0"/>
              <a:t> Tedavisi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871970"/>
            <a:ext cx="9601200" cy="4260273"/>
          </a:xfrm>
        </p:spPr>
        <p:txBody>
          <a:bodyPr>
            <a:noAutofit/>
          </a:bodyPr>
          <a:lstStyle/>
          <a:p>
            <a:r>
              <a:rPr lang="tr-TR" sz="2400" dirty="0"/>
              <a:t>Giriş </a:t>
            </a:r>
            <a:r>
              <a:rPr lang="tr-TR" sz="2400" dirty="0" err="1"/>
              <a:t>kavitesi</a:t>
            </a:r>
            <a:r>
              <a:rPr lang="tr-TR" sz="2400" dirty="0"/>
              <a:t> açılırken meydana gelen aşırı kanama akla </a:t>
            </a:r>
            <a:r>
              <a:rPr lang="tr-TR" sz="2400" dirty="0" err="1"/>
              <a:t>perforasyon</a:t>
            </a:r>
            <a:r>
              <a:rPr lang="tr-TR" sz="2400" dirty="0"/>
              <a:t> ihtimalini getirmelidir.</a:t>
            </a:r>
          </a:p>
          <a:p>
            <a:r>
              <a:rPr lang="tr-TR" sz="2400" dirty="0"/>
              <a:t>Kanama, </a:t>
            </a:r>
            <a:r>
              <a:rPr lang="tr-TR" sz="2400" dirty="0" err="1"/>
              <a:t>vital</a:t>
            </a:r>
            <a:r>
              <a:rPr lang="tr-TR" sz="2400" dirty="0"/>
              <a:t> dişlerde tamamen normaldir (</a:t>
            </a:r>
            <a:r>
              <a:rPr lang="tr-TR" sz="2400" dirty="0" err="1"/>
              <a:t>inflame</a:t>
            </a:r>
            <a:r>
              <a:rPr lang="tr-TR" sz="2400" dirty="0"/>
              <a:t> </a:t>
            </a:r>
            <a:r>
              <a:rPr lang="tr-TR" sz="2400" dirty="0" err="1"/>
              <a:t>pulpa</a:t>
            </a:r>
            <a:r>
              <a:rPr lang="tr-TR" sz="2400" dirty="0"/>
              <a:t> kaynaklı).</a:t>
            </a:r>
          </a:p>
          <a:p>
            <a:r>
              <a:rPr lang="tr-TR" sz="2400" dirty="0" err="1"/>
              <a:t>Kavitedeki</a:t>
            </a:r>
            <a:r>
              <a:rPr lang="tr-TR" sz="2400" dirty="0"/>
              <a:t> tüm </a:t>
            </a:r>
            <a:r>
              <a:rPr lang="tr-TR" sz="2400" dirty="0" err="1"/>
              <a:t>pulpa</a:t>
            </a:r>
            <a:r>
              <a:rPr lang="tr-TR" sz="2400" dirty="0"/>
              <a:t> dokusu keskin uçlu bir ekskavatör veya düşük turlu büyük </a:t>
            </a:r>
            <a:r>
              <a:rPr lang="tr-TR" sz="2400" dirty="0" err="1"/>
              <a:t>rond</a:t>
            </a:r>
            <a:r>
              <a:rPr lang="tr-TR" sz="2400" dirty="0"/>
              <a:t> </a:t>
            </a:r>
            <a:r>
              <a:rPr lang="tr-TR" sz="2400" dirty="0" err="1"/>
              <a:t>frezlerle</a:t>
            </a:r>
            <a:r>
              <a:rPr lang="tr-TR" sz="2400" dirty="0"/>
              <a:t> uzaklaştırılmalıdır.</a:t>
            </a:r>
          </a:p>
          <a:p>
            <a:r>
              <a:rPr lang="tr-TR" sz="2400" dirty="0"/>
              <a:t>Eğer kanama hala geçmezse bulunan kanalların </a:t>
            </a:r>
            <a:r>
              <a:rPr lang="tr-TR" sz="2400" dirty="0" err="1"/>
              <a:t>koronal</a:t>
            </a:r>
            <a:r>
              <a:rPr lang="tr-TR" sz="2400" dirty="0"/>
              <a:t> üçlüleri kanal eğeleri ile genişletilebilir.</a:t>
            </a:r>
          </a:p>
          <a:p>
            <a:r>
              <a:rPr lang="tr-TR" sz="2400" dirty="0"/>
              <a:t>Kanama dişetinden geliyorsa dişin lastik örtü ile izolasyonu, kanama durdurucu uygulanması veya </a:t>
            </a:r>
            <a:r>
              <a:rPr lang="tr-TR" sz="2400" dirty="0" err="1"/>
              <a:t>arayüze</a:t>
            </a:r>
            <a:r>
              <a:rPr lang="tr-TR" sz="2400" dirty="0"/>
              <a:t> kama yerleştirilmesi ile durdurulur.</a:t>
            </a:r>
          </a:p>
          <a:p>
            <a:r>
              <a:rPr lang="tr-TR" sz="2400" dirty="0" err="1"/>
              <a:t>Kavite</a:t>
            </a:r>
            <a:r>
              <a:rPr lang="tr-TR" sz="2400" dirty="0"/>
              <a:t> temizlendikten sonra tekrar bir kanama olup olmadığı ve kanamanın nereden geldiği incelenmelidir.</a:t>
            </a:r>
          </a:p>
        </p:txBody>
      </p:sp>
    </p:spTree>
    <p:extLst>
      <p:ext uri="{BB962C8B-B14F-4D97-AF65-F5344CB8AC3E}">
        <p14:creationId xmlns:p14="http://schemas.microsoft.com/office/powerpoint/2010/main" val="5920051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71574" y="1135206"/>
            <a:ext cx="10201275" cy="5514975"/>
          </a:xfrm>
        </p:spPr>
        <p:txBody>
          <a:bodyPr>
            <a:normAutofit/>
          </a:bodyPr>
          <a:lstStyle/>
          <a:p>
            <a:r>
              <a:rPr lang="tr-TR" sz="2800" dirty="0"/>
              <a:t>Elektronik </a:t>
            </a:r>
            <a:r>
              <a:rPr lang="tr-TR" sz="2800" dirty="0" err="1"/>
              <a:t>apeks</a:t>
            </a:r>
            <a:r>
              <a:rPr lang="tr-TR" sz="2800" dirty="0"/>
              <a:t> bulucular hekime eğenin kanalda mı yoksa </a:t>
            </a:r>
            <a:r>
              <a:rPr lang="tr-TR" sz="2800" dirty="0" err="1"/>
              <a:t>perforasyon</a:t>
            </a:r>
            <a:r>
              <a:rPr lang="tr-TR" sz="2800" dirty="0"/>
              <a:t> bölgesinde mi olduğunu söylerler.</a:t>
            </a:r>
          </a:p>
          <a:p>
            <a:r>
              <a:rPr lang="tr-TR" sz="2800" dirty="0"/>
              <a:t>Eğer kanalda ilerlemeden daha giriş aşamasında cihaz “</a:t>
            </a:r>
            <a:r>
              <a:rPr lang="tr-TR" sz="2800" dirty="0" err="1"/>
              <a:t>apeks</a:t>
            </a:r>
            <a:r>
              <a:rPr lang="tr-TR" sz="2800" dirty="0"/>
              <a:t>” / “0.0” ölçüm veriyorsa </a:t>
            </a:r>
            <a:r>
              <a:rPr lang="tr-TR" sz="2800" dirty="0" err="1"/>
              <a:t>perforasyon</a:t>
            </a:r>
            <a:r>
              <a:rPr lang="tr-TR" sz="2800" dirty="0"/>
              <a:t> vardır.</a:t>
            </a:r>
          </a:p>
          <a:p>
            <a:r>
              <a:rPr lang="tr-TR" sz="2800" dirty="0" err="1"/>
              <a:t>Perforasyon</a:t>
            </a:r>
            <a:r>
              <a:rPr lang="tr-TR" sz="2800" dirty="0"/>
              <a:t> tespit edildikten sonra tedavisi lokalizasyonuna göre yapılır.</a:t>
            </a:r>
          </a:p>
          <a:p>
            <a:r>
              <a:rPr lang="tr-TR" sz="2800" dirty="0" err="1"/>
              <a:t>Perforasyonlar</a:t>
            </a:r>
            <a:r>
              <a:rPr lang="tr-TR" sz="2800" dirty="0"/>
              <a:t> derhal meydana geldikleri seans tamir edilmelidir. Tedavi başarısı açısından en olumlu sonuçlar bu vakalarda alınır.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83108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 başarısını belirleyen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/>
              <a:t>Perforasyonun</a:t>
            </a:r>
            <a:r>
              <a:rPr lang="tr-TR" sz="2800" dirty="0"/>
              <a:t> yeri</a:t>
            </a:r>
          </a:p>
          <a:p>
            <a:r>
              <a:rPr lang="tr-TR" sz="2800" dirty="0" err="1"/>
              <a:t>Perforasyonun</a:t>
            </a:r>
            <a:r>
              <a:rPr lang="tr-TR" sz="2800" dirty="0"/>
              <a:t> boyutu</a:t>
            </a:r>
          </a:p>
          <a:p>
            <a:r>
              <a:rPr lang="tr-TR" sz="2800" dirty="0" err="1"/>
              <a:t>Perforasyon</a:t>
            </a:r>
            <a:r>
              <a:rPr lang="tr-TR" sz="2800" dirty="0"/>
              <a:t> sonrası geçen süre</a:t>
            </a:r>
          </a:p>
        </p:txBody>
      </p:sp>
    </p:spTree>
    <p:extLst>
      <p:ext uri="{BB962C8B-B14F-4D97-AF65-F5344CB8AC3E}">
        <p14:creationId xmlns:p14="http://schemas.microsoft.com/office/powerpoint/2010/main" val="18313230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3000" y="1590675"/>
            <a:ext cx="10458450" cy="5267325"/>
          </a:xfrm>
        </p:spPr>
        <p:txBody>
          <a:bodyPr>
            <a:normAutofit/>
          </a:bodyPr>
          <a:lstStyle/>
          <a:p>
            <a:r>
              <a:rPr lang="tr-TR" sz="2800" dirty="0"/>
              <a:t>Tamir materyallerinin seçiminde </a:t>
            </a:r>
            <a:r>
              <a:rPr lang="tr-TR" sz="2800" dirty="0" err="1"/>
              <a:t>perforasyonun</a:t>
            </a:r>
            <a:r>
              <a:rPr lang="tr-TR" sz="2800" dirty="0"/>
              <a:t> </a:t>
            </a:r>
            <a:r>
              <a:rPr lang="tr-TR" sz="2800" dirty="0" err="1"/>
              <a:t>periodontal</a:t>
            </a:r>
            <a:r>
              <a:rPr lang="tr-TR" sz="2800" dirty="0"/>
              <a:t> </a:t>
            </a:r>
            <a:r>
              <a:rPr lang="tr-TR" sz="2800" dirty="0" err="1"/>
              <a:t>ataşman</a:t>
            </a:r>
            <a:r>
              <a:rPr lang="tr-TR" sz="2800" dirty="0"/>
              <a:t> ile olan ilişkisi önem taşır.</a:t>
            </a:r>
          </a:p>
          <a:p>
            <a:r>
              <a:rPr lang="tr-TR" sz="2800" dirty="0" err="1"/>
              <a:t>Peridontal</a:t>
            </a:r>
            <a:r>
              <a:rPr lang="tr-TR" sz="2800" dirty="0"/>
              <a:t> </a:t>
            </a:r>
            <a:r>
              <a:rPr lang="tr-TR" sz="2800" dirty="0" err="1"/>
              <a:t>ataşmanın</a:t>
            </a:r>
            <a:r>
              <a:rPr lang="tr-TR" sz="2800" dirty="0"/>
              <a:t> </a:t>
            </a:r>
            <a:r>
              <a:rPr lang="tr-TR" sz="2800" dirty="0" err="1"/>
              <a:t>koronalinde</a:t>
            </a:r>
            <a:r>
              <a:rPr lang="tr-TR" sz="2800" dirty="0"/>
              <a:t> kalan bir </a:t>
            </a:r>
            <a:r>
              <a:rPr lang="tr-TR" sz="2800" dirty="0" err="1"/>
              <a:t>perforasyon</a:t>
            </a:r>
            <a:r>
              <a:rPr lang="tr-TR" sz="2800" dirty="0"/>
              <a:t> daimi restorasyon materyalleri ile tamir edilebilir.</a:t>
            </a:r>
          </a:p>
          <a:p>
            <a:r>
              <a:rPr lang="tr-TR" sz="2800" dirty="0" err="1"/>
              <a:t>Perforasyon</a:t>
            </a:r>
            <a:r>
              <a:rPr lang="tr-TR" sz="2800" dirty="0"/>
              <a:t> bölgesi </a:t>
            </a:r>
            <a:r>
              <a:rPr lang="tr-TR" sz="2800" dirty="0" err="1"/>
              <a:t>periodontal</a:t>
            </a:r>
            <a:r>
              <a:rPr lang="tr-TR" sz="2800" dirty="0"/>
              <a:t> </a:t>
            </a:r>
            <a:r>
              <a:rPr lang="tr-TR" sz="2800" dirty="0" err="1"/>
              <a:t>ataşman</a:t>
            </a:r>
            <a:r>
              <a:rPr lang="tr-TR" sz="2800" dirty="0"/>
              <a:t> ile aynı seviyedeyse cerrahi kron boyu uzatma ile </a:t>
            </a:r>
            <a:r>
              <a:rPr lang="tr-TR" sz="2800" dirty="0" err="1"/>
              <a:t>perforasyon</a:t>
            </a:r>
            <a:r>
              <a:rPr lang="tr-TR" sz="2800" dirty="0"/>
              <a:t> </a:t>
            </a:r>
            <a:r>
              <a:rPr lang="tr-TR" sz="2800" dirty="0" err="1"/>
              <a:t>periodontal</a:t>
            </a:r>
            <a:r>
              <a:rPr lang="tr-TR" sz="2800" dirty="0"/>
              <a:t> </a:t>
            </a:r>
            <a:r>
              <a:rPr lang="tr-TR" sz="2800" dirty="0" err="1"/>
              <a:t>ataşmanın</a:t>
            </a:r>
            <a:r>
              <a:rPr lang="tr-TR" sz="2800" dirty="0"/>
              <a:t> </a:t>
            </a:r>
            <a:r>
              <a:rPr lang="tr-TR" sz="2800" dirty="0" err="1"/>
              <a:t>koronaline</a:t>
            </a:r>
            <a:r>
              <a:rPr lang="tr-TR" sz="2800" dirty="0"/>
              <a:t> taşınır ve restore edilir.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39865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599" y="1057275"/>
            <a:ext cx="10258425" cy="4810125"/>
          </a:xfrm>
        </p:spPr>
        <p:txBody>
          <a:bodyPr/>
          <a:lstStyle/>
          <a:p>
            <a:r>
              <a:rPr lang="tr-TR" sz="2800" dirty="0" err="1"/>
              <a:t>Perforasyon</a:t>
            </a:r>
            <a:r>
              <a:rPr lang="tr-TR" sz="2800" dirty="0"/>
              <a:t> bölgesi </a:t>
            </a:r>
            <a:r>
              <a:rPr lang="tr-TR" sz="2800" dirty="0" err="1"/>
              <a:t>periodontal</a:t>
            </a:r>
            <a:r>
              <a:rPr lang="tr-TR" sz="2800" dirty="0"/>
              <a:t> </a:t>
            </a:r>
            <a:r>
              <a:rPr lang="tr-TR" sz="2800" dirty="0" err="1"/>
              <a:t>ataşmanın</a:t>
            </a:r>
            <a:r>
              <a:rPr lang="tr-TR" sz="2800" dirty="0"/>
              <a:t> hemen komşuluğunda ve </a:t>
            </a:r>
            <a:r>
              <a:rPr lang="tr-TR" sz="2800" dirty="0" err="1"/>
              <a:t>apikalinde</a:t>
            </a:r>
            <a:r>
              <a:rPr lang="tr-TR" sz="2800" dirty="0"/>
              <a:t> ise</a:t>
            </a:r>
          </a:p>
          <a:p>
            <a:pPr marL="530352" lvl="1" indent="0">
              <a:buNone/>
            </a:pPr>
            <a:endParaRPr lang="tr-TR" sz="2800" i="0" dirty="0"/>
          </a:p>
          <a:p>
            <a:pPr lvl="1"/>
            <a:r>
              <a:rPr lang="tr-TR" sz="2800" i="0" dirty="0"/>
              <a:t>cerrahi olarak </a:t>
            </a:r>
            <a:r>
              <a:rPr lang="tr-TR" sz="2800" i="0" dirty="0" err="1"/>
              <a:t>flep</a:t>
            </a:r>
            <a:r>
              <a:rPr lang="tr-TR" sz="2800" i="0" dirty="0"/>
              <a:t> kaldırılarak </a:t>
            </a:r>
            <a:r>
              <a:rPr lang="tr-TR" sz="2800" i="0" dirty="0" err="1"/>
              <a:t>perforasyonun</a:t>
            </a:r>
            <a:r>
              <a:rPr lang="tr-TR" sz="2800" i="0" dirty="0"/>
              <a:t> </a:t>
            </a:r>
            <a:r>
              <a:rPr lang="tr-TR" sz="2800" i="0" dirty="0" err="1"/>
              <a:t>rezin</a:t>
            </a:r>
            <a:r>
              <a:rPr lang="tr-TR" sz="2800" i="0" dirty="0"/>
              <a:t> </a:t>
            </a:r>
            <a:r>
              <a:rPr lang="tr-TR" sz="2800" i="0" dirty="0" err="1"/>
              <a:t>modifiye</a:t>
            </a:r>
            <a:r>
              <a:rPr lang="tr-TR" sz="2800" i="0" dirty="0"/>
              <a:t> cam </a:t>
            </a:r>
            <a:r>
              <a:rPr lang="tr-TR" sz="2800" i="0" dirty="0" err="1"/>
              <a:t>iyonomer</a:t>
            </a:r>
            <a:r>
              <a:rPr lang="tr-TR" sz="2800" i="0" dirty="0"/>
              <a:t> siman ile restorasyonu</a:t>
            </a:r>
          </a:p>
          <a:p>
            <a:pPr lvl="1"/>
            <a:r>
              <a:rPr lang="tr-TR" sz="2800" i="0" dirty="0" err="1"/>
              <a:t>Ortodontik</a:t>
            </a:r>
            <a:r>
              <a:rPr lang="tr-TR" sz="2800" i="0" dirty="0"/>
              <a:t> </a:t>
            </a:r>
            <a:r>
              <a:rPr lang="tr-TR" sz="2800" i="0" dirty="0" err="1"/>
              <a:t>ekstrüzyon</a:t>
            </a:r>
            <a:r>
              <a:rPr lang="tr-TR" sz="2800" i="0" dirty="0"/>
              <a:t> ile </a:t>
            </a:r>
            <a:r>
              <a:rPr lang="tr-TR" sz="2800" i="0" dirty="0" err="1"/>
              <a:t>perforasyon</a:t>
            </a:r>
            <a:r>
              <a:rPr lang="tr-TR" sz="2800" i="0" dirty="0"/>
              <a:t> alanının açığa çıkarılması ve tamiri</a:t>
            </a:r>
          </a:p>
          <a:p>
            <a:pPr lvl="1"/>
            <a:r>
              <a:rPr lang="tr-TR" sz="2800" i="0" dirty="0"/>
              <a:t>Cerrahi </a:t>
            </a:r>
            <a:r>
              <a:rPr lang="tr-TR" sz="2800" i="0" dirty="0" err="1"/>
              <a:t>ekstrüzyon</a:t>
            </a:r>
            <a:r>
              <a:rPr lang="tr-TR" sz="2800" i="0" dirty="0"/>
              <a:t> ile </a:t>
            </a:r>
            <a:r>
              <a:rPr lang="tr-TR" sz="2800" i="0" dirty="0" err="1"/>
              <a:t>perforasyonun</a:t>
            </a:r>
            <a:r>
              <a:rPr lang="tr-TR" sz="2800" i="0" dirty="0"/>
              <a:t> açığa çıkarılması ve tamiri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08356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599" y="914400"/>
            <a:ext cx="10086975" cy="4953000"/>
          </a:xfrm>
        </p:spPr>
        <p:txBody>
          <a:bodyPr>
            <a:noAutofit/>
          </a:bodyPr>
          <a:lstStyle/>
          <a:p>
            <a:r>
              <a:rPr lang="tr-TR" sz="2800" dirty="0" err="1"/>
              <a:t>Perforasyon</a:t>
            </a:r>
            <a:r>
              <a:rPr lang="tr-TR" sz="2800" dirty="0"/>
              <a:t> bölgesi </a:t>
            </a:r>
            <a:r>
              <a:rPr lang="tr-TR" sz="2800" dirty="0" err="1"/>
              <a:t>furkasyonda</a:t>
            </a:r>
            <a:r>
              <a:rPr lang="tr-TR" sz="2800" dirty="0"/>
              <a:t> veya </a:t>
            </a:r>
            <a:r>
              <a:rPr lang="tr-TR" sz="2800" dirty="0" err="1"/>
              <a:t>periodontal</a:t>
            </a:r>
            <a:r>
              <a:rPr lang="tr-TR" sz="2800" dirty="0"/>
              <a:t> </a:t>
            </a:r>
            <a:r>
              <a:rPr lang="tr-TR" sz="2800" dirty="0" err="1"/>
              <a:t>ataşmanla</a:t>
            </a:r>
            <a:r>
              <a:rPr lang="tr-TR" sz="2800" dirty="0"/>
              <a:t> ilişkili olmadan </a:t>
            </a:r>
            <a:r>
              <a:rPr lang="tr-TR" sz="2800" dirty="0" err="1"/>
              <a:t>apikalinde</a:t>
            </a:r>
            <a:r>
              <a:rPr lang="tr-TR" sz="2800" dirty="0"/>
              <a:t> ise</a:t>
            </a:r>
          </a:p>
          <a:p>
            <a:pPr lvl="1"/>
            <a:r>
              <a:rPr lang="tr-TR" sz="2800" i="0" dirty="0" err="1"/>
              <a:t>Ortograd</a:t>
            </a:r>
            <a:r>
              <a:rPr lang="tr-TR" sz="2800" i="0" dirty="0"/>
              <a:t> olarak </a:t>
            </a:r>
            <a:r>
              <a:rPr lang="tr-TR" sz="2800" i="0" dirty="0" err="1"/>
              <a:t>biyouyumlu</a:t>
            </a:r>
            <a:r>
              <a:rPr lang="tr-TR" sz="2800" i="0" dirty="0"/>
              <a:t> (kalsiyum silikat esaslı, MTA-benzeri materyaller) materyallerin kullanımı ile tamiri o seans yapılmalıdır.</a:t>
            </a:r>
          </a:p>
          <a:p>
            <a:pPr lvl="1"/>
            <a:r>
              <a:rPr lang="tr-TR" sz="2800" i="0" dirty="0" err="1"/>
              <a:t>Furkasyon</a:t>
            </a:r>
            <a:r>
              <a:rPr lang="tr-TR" sz="2800" i="0" dirty="0"/>
              <a:t> bölgesinde </a:t>
            </a:r>
            <a:r>
              <a:rPr lang="tr-TR" sz="2800" i="0" dirty="0" err="1"/>
              <a:t>geçikmiş</a:t>
            </a:r>
            <a:r>
              <a:rPr lang="tr-TR" sz="2800" i="0" dirty="0"/>
              <a:t> </a:t>
            </a:r>
            <a:r>
              <a:rPr lang="tr-TR" sz="2800" i="0" dirty="0" err="1"/>
              <a:t>perforasyonlarda</a:t>
            </a:r>
            <a:r>
              <a:rPr lang="tr-TR" sz="2800" i="0" dirty="0"/>
              <a:t> hasarlı alanı </a:t>
            </a:r>
            <a:r>
              <a:rPr lang="tr-TR" sz="2800" i="0" dirty="0" err="1"/>
              <a:t>granülasyon</a:t>
            </a:r>
            <a:r>
              <a:rPr lang="tr-TR" sz="2800" i="0" dirty="0"/>
              <a:t> dokusu doldurmaktadır.</a:t>
            </a:r>
          </a:p>
          <a:p>
            <a:pPr lvl="1"/>
            <a:r>
              <a:rPr lang="tr-TR" sz="2800" i="0" dirty="0"/>
              <a:t>Bu </a:t>
            </a:r>
            <a:r>
              <a:rPr lang="tr-TR" sz="2800" i="0" dirty="0" err="1"/>
              <a:t>granülasyon</a:t>
            </a:r>
            <a:r>
              <a:rPr lang="tr-TR" sz="2800" i="0" dirty="0"/>
              <a:t> dokusunun </a:t>
            </a:r>
            <a:r>
              <a:rPr lang="tr-TR" sz="2800" i="0" dirty="0" err="1"/>
              <a:t>ultrasonik</a:t>
            </a:r>
            <a:r>
              <a:rPr lang="tr-TR" sz="2800" i="0" dirty="0"/>
              <a:t> veya düşük devirli </a:t>
            </a:r>
            <a:r>
              <a:rPr lang="tr-TR" sz="2800" i="0" dirty="0" err="1"/>
              <a:t>frezlerle</a:t>
            </a:r>
            <a:r>
              <a:rPr lang="tr-TR" sz="2800" i="0" dirty="0"/>
              <a:t> uzaklaştırılması ve kanamanın durdurulması gerekmektedir.</a:t>
            </a:r>
          </a:p>
          <a:p>
            <a:pPr lvl="1"/>
            <a:r>
              <a:rPr lang="tr-TR" sz="2800" i="0" dirty="0"/>
              <a:t>Kanamayı durdurmak ve doku artıklarını temizlemek için </a:t>
            </a:r>
            <a:r>
              <a:rPr lang="tr-TR" sz="2800" i="0" dirty="0" err="1"/>
              <a:t>triklorasetik</a:t>
            </a:r>
            <a:r>
              <a:rPr lang="tr-TR" sz="2800" i="0" dirty="0"/>
              <a:t> asit 20 </a:t>
            </a:r>
            <a:r>
              <a:rPr lang="tr-TR" sz="2800" i="0" dirty="0" err="1"/>
              <a:t>sn</a:t>
            </a:r>
            <a:r>
              <a:rPr lang="tr-TR" sz="2800" i="0" dirty="0"/>
              <a:t> uygulanabilir.</a:t>
            </a:r>
          </a:p>
        </p:txBody>
      </p:sp>
    </p:spTree>
    <p:extLst>
      <p:ext uri="{BB962C8B-B14F-4D97-AF65-F5344CB8AC3E}">
        <p14:creationId xmlns:p14="http://schemas.microsoft.com/office/powerpoint/2010/main" val="12240906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63" y="468923"/>
            <a:ext cx="6658706" cy="5566077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028" y="142875"/>
            <a:ext cx="7419975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0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0" y="0"/>
            <a:ext cx="8233707" cy="68580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31" y="0"/>
            <a:ext cx="10922742" cy="685800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770" y="66999"/>
            <a:ext cx="8053166" cy="672400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26" y="66999"/>
            <a:ext cx="9615854" cy="6893965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427" y="66999"/>
            <a:ext cx="9068949" cy="6879509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63" y="167498"/>
            <a:ext cx="8885676" cy="672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Furkasyon</a:t>
            </a:r>
            <a:r>
              <a:rPr lang="tr-TR" dirty="0"/>
              <a:t> </a:t>
            </a:r>
            <a:r>
              <a:rPr lang="tr-TR" dirty="0" err="1"/>
              <a:t>perforasyonlarında</a:t>
            </a:r>
            <a:r>
              <a:rPr lang="tr-TR" dirty="0"/>
              <a:t> hasar tamir edilemeyecek kadar büyükse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2543907"/>
            <a:ext cx="3786554" cy="3581400"/>
          </a:xfrm>
        </p:spPr>
        <p:txBody>
          <a:bodyPr>
            <a:normAutofit/>
          </a:bodyPr>
          <a:lstStyle/>
          <a:p>
            <a:r>
              <a:rPr lang="tr-TR" sz="2800" dirty="0" err="1"/>
              <a:t>Hemiseksiyon</a:t>
            </a:r>
            <a:endParaRPr lang="tr-TR" sz="2800" dirty="0"/>
          </a:p>
          <a:p>
            <a:r>
              <a:rPr lang="tr-TR" sz="2800" dirty="0" err="1"/>
              <a:t>Biküspidizasyon</a:t>
            </a:r>
            <a:endParaRPr lang="tr-TR" sz="2800" dirty="0"/>
          </a:p>
          <a:p>
            <a:r>
              <a:rPr lang="tr-TR" sz="2800" dirty="0"/>
              <a:t>Kasıtlı </a:t>
            </a:r>
            <a:r>
              <a:rPr lang="tr-TR" sz="2800" dirty="0" err="1"/>
              <a:t>replantasyon</a:t>
            </a:r>
            <a:endParaRPr lang="tr-TR" sz="28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23" y="2543907"/>
            <a:ext cx="3261946" cy="240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3108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599" y="485775"/>
            <a:ext cx="10544175" cy="854867"/>
          </a:xfrm>
        </p:spPr>
        <p:txBody>
          <a:bodyPr/>
          <a:lstStyle/>
          <a:p>
            <a:r>
              <a:rPr lang="tr-TR" dirty="0" err="1"/>
              <a:t>Enstrümantasyonla</a:t>
            </a:r>
            <a:r>
              <a:rPr lang="tr-TR" dirty="0"/>
              <a:t> ilgili komplikasyonlar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14925" y="2045493"/>
            <a:ext cx="5857875" cy="1571625"/>
          </a:xfrm>
        </p:spPr>
        <p:txBody>
          <a:bodyPr>
            <a:normAutofit/>
          </a:bodyPr>
          <a:lstStyle/>
          <a:p>
            <a:r>
              <a:rPr lang="tr-TR" sz="2400" dirty="0"/>
              <a:t>Kanalların blokajı</a:t>
            </a:r>
          </a:p>
          <a:p>
            <a:r>
              <a:rPr lang="tr-TR" sz="2400" dirty="0"/>
              <a:t>Alet kırılması </a:t>
            </a:r>
            <a:r>
              <a:rPr lang="mr-IN" sz="2400" dirty="0"/>
              <a:t>–</a:t>
            </a:r>
            <a:r>
              <a:rPr lang="tr-TR" sz="2400" dirty="0"/>
              <a:t> bölünmesi</a:t>
            </a:r>
          </a:p>
          <a:p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5114925" y="3690936"/>
            <a:ext cx="6457950" cy="2447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/>
              <a:t>Transportasyon</a:t>
            </a:r>
            <a:endParaRPr lang="tr-TR" sz="2400" dirty="0"/>
          </a:p>
          <a:p>
            <a:r>
              <a:rPr lang="tr-TR" sz="2400" dirty="0"/>
              <a:t>Basamak (</a:t>
            </a:r>
            <a:r>
              <a:rPr lang="tr-TR" sz="2400" dirty="0" err="1"/>
              <a:t>ledge</a:t>
            </a:r>
            <a:r>
              <a:rPr lang="tr-TR" sz="2400" dirty="0"/>
              <a:t>)</a:t>
            </a:r>
          </a:p>
          <a:p>
            <a:r>
              <a:rPr lang="tr-TR" sz="2400" dirty="0" err="1"/>
              <a:t>Zipping</a:t>
            </a:r>
            <a:endParaRPr lang="tr-TR" sz="2400" dirty="0"/>
          </a:p>
          <a:p>
            <a:r>
              <a:rPr lang="tr-TR" sz="2400" dirty="0" err="1"/>
              <a:t>Gouging</a:t>
            </a:r>
            <a:r>
              <a:rPr lang="tr-TR" sz="2400" dirty="0"/>
              <a:t>/</a:t>
            </a:r>
            <a:r>
              <a:rPr lang="tr-TR" sz="2400" dirty="0" err="1"/>
              <a:t>elbow</a:t>
            </a:r>
            <a:endParaRPr lang="tr-TR" sz="2400" dirty="0"/>
          </a:p>
          <a:p>
            <a:r>
              <a:rPr lang="tr-TR" sz="2400" dirty="0"/>
              <a:t>Taşkın </a:t>
            </a:r>
            <a:r>
              <a:rPr lang="tr-TR" sz="2400" dirty="0" err="1"/>
              <a:t>preparasyon</a:t>
            </a:r>
            <a:r>
              <a:rPr lang="tr-TR" sz="2400" dirty="0"/>
              <a:t> (</a:t>
            </a:r>
            <a:r>
              <a:rPr lang="tr-TR" sz="2400" dirty="0" err="1"/>
              <a:t>Over-enstrümantasyon</a:t>
            </a:r>
            <a:r>
              <a:rPr lang="tr-TR" sz="2400" dirty="0"/>
              <a:t>)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1581150" y="2345528"/>
            <a:ext cx="3962400" cy="566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/>
              <a:t>Reversible</a:t>
            </a:r>
            <a:r>
              <a:rPr lang="tr-TR" sz="2400" dirty="0"/>
              <a:t> hatalar</a:t>
            </a:r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1581150" y="4348159"/>
            <a:ext cx="3962400" cy="566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/>
              <a:t>Irreversible</a:t>
            </a:r>
            <a:r>
              <a:rPr lang="tr-TR" sz="2400" dirty="0"/>
              <a:t> hatalar</a:t>
            </a:r>
          </a:p>
        </p:txBody>
      </p:sp>
    </p:spTree>
    <p:extLst>
      <p:ext uri="{BB962C8B-B14F-4D97-AF65-F5344CB8AC3E}">
        <p14:creationId xmlns:p14="http://schemas.microsoft.com/office/powerpoint/2010/main" val="17282275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2950"/>
          </a:xfrm>
        </p:spPr>
        <p:txBody>
          <a:bodyPr/>
          <a:lstStyle/>
          <a:p>
            <a:r>
              <a:rPr lang="tr-TR" dirty="0"/>
              <a:t>Kanal blokajı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714500"/>
            <a:ext cx="9601200" cy="4152900"/>
          </a:xfrm>
        </p:spPr>
        <p:txBody>
          <a:bodyPr>
            <a:normAutofit/>
          </a:bodyPr>
          <a:lstStyle/>
          <a:p>
            <a:r>
              <a:rPr lang="tr-TR" sz="2800" dirty="0" err="1"/>
              <a:t>Preparasyon</a:t>
            </a:r>
            <a:r>
              <a:rPr lang="tr-TR" sz="2800" dirty="0"/>
              <a:t> esnasında çalışma boyunun kaybıdır.</a:t>
            </a:r>
          </a:p>
          <a:p>
            <a:r>
              <a:rPr lang="tr-TR" sz="2800" dirty="0"/>
              <a:t>Sebepleri</a:t>
            </a:r>
          </a:p>
          <a:p>
            <a:pPr lvl="1"/>
            <a:r>
              <a:rPr lang="tr-TR" sz="2800" i="0" dirty="0" err="1"/>
              <a:t>Preparasyon</a:t>
            </a:r>
            <a:r>
              <a:rPr lang="tr-TR" sz="2800" i="0" dirty="0"/>
              <a:t> esnasında oluşan </a:t>
            </a:r>
            <a:r>
              <a:rPr lang="tr-TR" sz="2800" i="0" dirty="0" err="1"/>
              <a:t>dentin</a:t>
            </a:r>
            <a:r>
              <a:rPr lang="tr-TR" sz="2800" i="0" dirty="0"/>
              <a:t> talaşlarının </a:t>
            </a:r>
            <a:r>
              <a:rPr lang="tr-TR" sz="2800" i="0" dirty="0" err="1"/>
              <a:t>apikalde</a:t>
            </a:r>
            <a:r>
              <a:rPr lang="tr-TR" sz="2800" i="0" dirty="0"/>
              <a:t> birikmesi</a:t>
            </a:r>
          </a:p>
          <a:p>
            <a:pPr lvl="1"/>
            <a:r>
              <a:rPr lang="tr-TR" sz="2800" i="0" dirty="0" err="1"/>
              <a:t>Pulpa</a:t>
            </a:r>
            <a:r>
              <a:rPr lang="tr-TR" sz="2800" i="0" dirty="0"/>
              <a:t> taşlarının ve </a:t>
            </a:r>
            <a:r>
              <a:rPr lang="tr-TR" sz="2800" i="0" dirty="0" err="1"/>
              <a:t>dentikellerin</a:t>
            </a:r>
            <a:r>
              <a:rPr lang="tr-TR" sz="2800" i="0" dirty="0"/>
              <a:t> </a:t>
            </a:r>
            <a:r>
              <a:rPr lang="tr-TR" sz="2800" i="0" dirty="0" err="1"/>
              <a:t>apikale</a:t>
            </a:r>
            <a:r>
              <a:rPr lang="tr-TR" sz="2800" i="0" dirty="0"/>
              <a:t> itilmesi</a:t>
            </a:r>
          </a:p>
          <a:p>
            <a:pPr lvl="1"/>
            <a:r>
              <a:rPr lang="tr-TR" sz="2800" i="0" dirty="0"/>
              <a:t>Yabancı cisimlerin (kırılmış eğe, </a:t>
            </a:r>
            <a:r>
              <a:rPr lang="tr-TR" sz="2800" i="0" dirty="0" err="1"/>
              <a:t>ultrasonik</a:t>
            </a:r>
            <a:r>
              <a:rPr lang="tr-TR" sz="2800" i="0" dirty="0"/>
              <a:t> uç, </a:t>
            </a:r>
            <a:r>
              <a:rPr lang="tr-TR" sz="2800" i="0" dirty="0" err="1"/>
              <a:t>restoratif</a:t>
            </a:r>
            <a:r>
              <a:rPr lang="tr-TR" sz="2800" i="0" dirty="0"/>
              <a:t> materyaller, pamuk </a:t>
            </a:r>
            <a:r>
              <a:rPr lang="tr-TR" sz="2800" i="0" dirty="0" err="1"/>
              <a:t>pelet</a:t>
            </a:r>
            <a:r>
              <a:rPr lang="tr-TR" sz="2800" i="0" dirty="0"/>
              <a:t>) </a:t>
            </a:r>
            <a:r>
              <a:rPr lang="tr-TR" sz="2800" i="0" dirty="0" err="1"/>
              <a:t>apikale</a:t>
            </a:r>
            <a:r>
              <a:rPr lang="tr-TR" sz="2800" i="0" dirty="0"/>
              <a:t> itilmesi</a:t>
            </a:r>
          </a:p>
        </p:txBody>
      </p:sp>
    </p:spTree>
    <p:extLst>
      <p:ext uri="{BB962C8B-B14F-4D97-AF65-F5344CB8AC3E}">
        <p14:creationId xmlns:p14="http://schemas.microsoft.com/office/powerpoint/2010/main" val="11563013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14375"/>
          </a:xfrm>
        </p:spPr>
        <p:txBody>
          <a:bodyPr/>
          <a:lstStyle/>
          <a:p>
            <a:r>
              <a:rPr lang="tr-TR" dirty="0"/>
              <a:t>Önlemler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400175"/>
            <a:ext cx="10172700" cy="5029200"/>
          </a:xfrm>
        </p:spPr>
        <p:txBody>
          <a:bodyPr>
            <a:normAutofit/>
          </a:bodyPr>
          <a:lstStyle/>
          <a:p>
            <a:r>
              <a:rPr lang="tr-TR" sz="2800" dirty="0"/>
              <a:t>Giriş </a:t>
            </a:r>
            <a:r>
              <a:rPr lang="tr-TR" sz="2800" dirty="0" err="1"/>
              <a:t>kavitesi</a:t>
            </a:r>
            <a:r>
              <a:rPr lang="tr-TR" sz="2800" dirty="0"/>
              <a:t> </a:t>
            </a:r>
            <a:r>
              <a:rPr lang="tr-TR" sz="2800" dirty="0" err="1"/>
              <a:t>preparasyonu</a:t>
            </a:r>
            <a:r>
              <a:rPr lang="tr-TR" sz="2800" dirty="0"/>
              <a:t> esnasında </a:t>
            </a:r>
            <a:r>
              <a:rPr lang="tr-TR" sz="2800" dirty="0" err="1"/>
              <a:t>kavitede</a:t>
            </a:r>
            <a:r>
              <a:rPr lang="tr-TR" sz="2800" dirty="0"/>
              <a:t> zayıf veya altı desteklenmemiş doku ve </a:t>
            </a:r>
            <a:r>
              <a:rPr lang="tr-TR" sz="2800" dirty="0" err="1"/>
              <a:t>restoratif</a:t>
            </a:r>
            <a:r>
              <a:rPr lang="tr-TR" sz="2800" dirty="0"/>
              <a:t> materyaller bırakmamak gerekir.</a:t>
            </a:r>
          </a:p>
          <a:p>
            <a:r>
              <a:rPr lang="tr-TR" sz="2800" dirty="0" err="1"/>
              <a:t>Pulpa</a:t>
            </a:r>
            <a:r>
              <a:rPr lang="tr-TR" sz="2800" dirty="0"/>
              <a:t> taşları </a:t>
            </a:r>
            <a:r>
              <a:rPr lang="tr-TR" sz="2800" dirty="0" err="1"/>
              <a:t>preoperatif</a:t>
            </a:r>
            <a:r>
              <a:rPr lang="tr-TR" sz="2800" dirty="0"/>
              <a:t> radyografilerde tespit edilip giriş </a:t>
            </a:r>
            <a:r>
              <a:rPr lang="tr-TR" sz="2800" dirty="0" err="1"/>
              <a:t>kavitesi</a:t>
            </a:r>
            <a:r>
              <a:rPr lang="tr-TR" sz="2800" dirty="0"/>
              <a:t> aşamasında uzaklaştırılmalıdır.</a:t>
            </a:r>
          </a:p>
          <a:p>
            <a:r>
              <a:rPr lang="tr-TR" sz="2800" dirty="0"/>
              <a:t>Giriş </a:t>
            </a:r>
            <a:r>
              <a:rPr lang="tr-TR" sz="2800" dirty="0" err="1"/>
              <a:t>kavitesinde</a:t>
            </a:r>
            <a:r>
              <a:rPr lang="tr-TR" sz="2800" dirty="0"/>
              <a:t> </a:t>
            </a:r>
            <a:r>
              <a:rPr lang="tr-TR" sz="2800" dirty="0" err="1"/>
              <a:t>frezle</a:t>
            </a:r>
            <a:r>
              <a:rPr lang="tr-TR" sz="2800" dirty="0"/>
              <a:t> yapılacak olan işlemler </a:t>
            </a:r>
            <a:r>
              <a:rPr lang="tr-TR" sz="2800" dirty="0" err="1"/>
              <a:t>koronal</a:t>
            </a:r>
            <a:r>
              <a:rPr lang="tr-TR" sz="2800" dirty="0"/>
              <a:t> genişletmeden önce yapılmalıdır.</a:t>
            </a:r>
          </a:p>
          <a:p>
            <a:r>
              <a:rPr lang="tr-TR" sz="2800" dirty="0"/>
              <a:t>Kanallar </a:t>
            </a:r>
            <a:r>
              <a:rPr lang="tr-TR" sz="2800" dirty="0" err="1"/>
              <a:t>prepare</a:t>
            </a:r>
            <a:r>
              <a:rPr lang="tr-TR" sz="2800" dirty="0"/>
              <a:t> edilirken her zaman kanal içinde </a:t>
            </a:r>
            <a:r>
              <a:rPr lang="tr-TR" sz="2800" dirty="0" err="1"/>
              <a:t>irrigasyon</a:t>
            </a:r>
            <a:r>
              <a:rPr lang="tr-TR" sz="2800" dirty="0"/>
              <a:t> solüsyonu olmalıdır.</a:t>
            </a:r>
          </a:p>
        </p:txBody>
      </p:sp>
    </p:spTree>
    <p:extLst>
      <p:ext uri="{BB962C8B-B14F-4D97-AF65-F5344CB8AC3E}">
        <p14:creationId xmlns:p14="http://schemas.microsoft.com/office/powerpoint/2010/main" val="16925471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485900"/>
            <a:ext cx="9601200" cy="3581400"/>
          </a:xfrm>
        </p:spPr>
        <p:txBody>
          <a:bodyPr/>
          <a:lstStyle/>
          <a:p>
            <a:r>
              <a:rPr lang="tr-TR" sz="2800" dirty="0" err="1"/>
              <a:t>Endodontik</a:t>
            </a:r>
            <a:r>
              <a:rPr lang="tr-TR" sz="2800" dirty="0"/>
              <a:t> giriş yolu hazırlanmalıdır.</a:t>
            </a:r>
          </a:p>
          <a:p>
            <a:r>
              <a:rPr lang="tr-TR" sz="2800" dirty="0"/>
              <a:t>Kanal eğeleri kullanım şekline uygun kullanılmalıdır.</a:t>
            </a:r>
          </a:p>
          <a:p>
            <a:r>
              <a:rPr lang="tr-TR" sz="2800" dirty="0"/>
              <a:t>Seçilen </a:t>
            </a:r>
            <a:r>
              <a:rPr lang="tr-TR" sz="2800" dirty="0" err="1"/>
              <a:t>preparasyon</a:t>
            </a:r>
            <a:r>
              <a:rPr lang="tr-TR" sz="2800" dirty="0"/>
              <a:t> tekniğine harfiyen uyulmalıdır.</a:t>
            </a:r>
          </a:p>
          <a:p>
            <a:r>
              <a:rPr lang="tr-TR" sz="2800" dirty="0" err="1"/>
              <a:t>Rekapitülasyon</a:t>
            </a:r>
            <a:r>
              <a:rPr lang="tr-TR" sz="2800" dirty="0"/>
              <a:t> yapılmalıdır.</a:t>
            </a:r>
          </a:p>
          <a:p>
            <a:r>
              <a:rPr lang="tr-TR" sz="2800" dirty="0"/>
              <a:t>Seçilen eğe sistemi kullanılırken üretici firma talimatlarına harfiyen uyulmalıdır.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54774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2950"/>
          </a:xfrm>
        </p:spPr>
        <p:txBody>
          <a:bodyPr/>
          <a:lstStyle/>
          <a:p>
            <a:r>
              <a:rPr lang="tr-TR" dirty="0"/>
              <a:t>Tedavi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428750"/>
            <a:ext cx="9601200" cy="4438650"/>
          </a:xfrm>
        </p:spPr>
        <p:txBody>
          <a:bodyPr>
            <a:normAutofit/>
          </a:bodyPr>
          <a:lstStyle/>
          <a:p>
            <a:r>
              <a:rPr lang="tr-TR" sz="2800" dirty="0"/>
              <a:t>Devamlı </a:t>
            </a:r>
            <a:r>
              <a:rPr lang="tr-TR" sz="2800" dirty="0" err="1"/>
              <a:t>irrigasyon</a:t>
            </a:r>
            <a:r>
              <a:rPr lang="tr-TR" sz="2800" dirty="0"/>
              <a:t> altında gerçek çalışma boyuna ulaşan küçük numaralı K tipi eğeler ile saat kurma hareketi ile </a:t>
            </a:r>
            <a:r>
              <a:rPr lang="tr-TR" sz="2800" dirty="0" err="1"/>
              <a:t>apikal</a:t>
            </a:r>
            <a:r>
              <a:rPr lang="tr-TR" sz="2800" dirty="0"/>
              <a:t> yönde çalışma boyunda ilerlenmeli ve </a:t>
            </a:r>
            <a:r>
              <a:rPr lang="tr-TR" sz="2800" dirty="0" err="1"/>
              <a:t>preparasyon</a:t>
            </a:r>
            <a:r>
              <a:rPr lang="tr-TR" sz="2800" dirty="0"/>
              <a:t> tekrarlanmalıdır.</a:t>
            </a:r>
          </a:p>
          <a:p>
            <a:r>
              <a:rPr lang="tr-TR" sz="2800" dirty="0"/>
              <a:t>Her eğe geçişinde </a:t>
            </a:r>
            <a:r>
              <a:rPr lang="tr-TR" sz="2800" dirty="0" err="1"/>
              <a:t>rekapitülasyon</a:t>
            </a:r>
            <a:r>
              <a:rPr lang="tr-TR" sz="2800" dirty="0"/>
              <a:t> yapılmalıdır (Dar </a:t>
            </a:r>
            <a:r>
              <a:rPr lang="tr-TR" sz="2800" dirty="0" err="1"/>
              <a:t>kurvatürlü</a:t>
            </a:r>
            <a:r>
              <a:rPr lang="tr-TR" sz="2800" dirty="0"/>
              <a:t> kanallarda 10-15’lik eğelerle, geniş kanallarda ise MAF ile)</a:t>
            </a:r>
          </a:p>
          <a:p>
            <a:r>
              <a:rPr lang="tr-TR" sz="2800" dirty="0"/>
              <a:t>İRRİGASYON!!!</a:t>
            </a:r>
          </a:p>
        </p:txBody>
      </p:sp>
    </p:spTree>
    <p:extLst>
      <p:ext uri="{BB962C8B-B14F-4D97-AF65-F5344CB8AC3E}">
        <p14:creationId xmlns:p14="http://schemas.microsoft.com/office/powerpoint/2010/main" val="13303925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17536" y="195030"/>
            <a:ext cx="9601200" cy="714375"/>
          </a:xfrm>
        </p:spPr>
        <p:txBody>
          <a:bodyPr/>
          <a:lstStyle/>
          <a:p>
            <a:r>
              <a:rPr lang="tr-TR" dirty="0"/>
              <a:t>Kırık alet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536" y="950344"/>
            <a:ext cx="5412685" cy="276109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510" y="956408"/>
            <a:ext cx="5674052" cy="275503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491" y="3752378"/>
            <a:ext cx="2380653" cy="3080508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1052" y="3789541"/>
            <a:ext cx="2259680" cy="3068459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1350" y="3683837"/>
            <a:ext cx="4040965" cy="321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872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20C6D143-0FB0-0748-A302-9EDEBDB18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142" y="976875"/>
            <a:ext cx="4250724" cy="425072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0E56473-C24B-D34E-9B78-C9574CDB9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142" y="976875"/>
            <a:ext cx="4250724" cy="4250724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AE577E87-AB63-7747-A935-01109737B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31" y="1261080"/>
            <a:ext cx="3440422" cy="382990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70A188C3-4FCB-014C-8F11-93A866203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664" y="2187837"/>
            <a:ext cx="3112866" cy="207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4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203662"/>
            <a:ext cx="9601200" cy="527858"/>
          </a:xfrm>
        </p:spPr>
        <p:txBody>
          <a:bodyPr>
            <a:normAutofit fontScale="90000"/>
          </a:bodyPr>
          <a:lstStyle/>
          <a:p>
            <a:r>
              <a:rPr lang="tr-TR" dirty="0"/>
              <a:t>Kanal eğelerinin </a:t>
            </a:r>
            <a:r>
              <a:rPr lang="tr-TR"/>
              <a:t>kırılma sebepleri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163782"/>
            <a:ext cx="9601200" cy="4703618"/>
          </a:xfrm>
        </p:spPr>
        <p:txBody>
          <a:bodyPr>
            <a:normAutofit/>
          </a:bodyPr>
          <a:lstStyle/>
          <a:p>
            <a:r>
              <a:rPr lang="tr-TR" sz="2800" dirty="0"/>
              <a:t>Hatalı giriş </a:t>
            </a:r>
            <a:r>
              <a:rPr lang="tr-TR" sz="2800" dirty="0" err="1"/>
              <a:t>kavitesi</a:t>
            </a:r>
            <a:endParaRPr lang="tr-TR" sz="28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46" y="1931936"/>
            <a:ext cx="4726016" cy="436772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881" y="1931936"/>
            <a:ext cx="5511586" cy="436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6902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125415"/>
            <a:ext cx="9601200" cy="4741985"/>
          </a:xfrm>
        </p:spPr>
        <p:txBody>
          <a:bodyPr/>
          <a:lstStyle/>
          <a:p>
            <a:r>
              <a:rPr lang="tr-TR" sz="2400" dirty="0"/>
              <a:t>Hekim tecrübesine bağlı faktörler</a:t>
            </a:r>
          </a:p>
          <a:p>
            <a:pPr lvl="1"/>
            <a:r>
              <a:rPr lang="tr-TR" sz="2400" dirty="0" err="1"/>
              <a:t>Preparasyonda</a:t>
            </a:r>
            <a:r>
              <a:rPr lang="tr-TR" sz="2400" dirty="0"/>
              <a:t> aşırı güç uygulamak</a:t>
            </a:r>
          </a:p>
          <a:p>
            <a:pPr lvl="1"/>
            <a:r>
              <a:rPr lang="tr-TR" sz="2400" dirty="0" err="1"/>
              <a:t>Preparasyon</a:t>
            </a:r>
            <a:r>
              <a:rPr lang="tr-TR" sz="2400" dirty="0"/>
              <a:t> esnasında motorun aniden anlık durdurulması</a:t>
            </a:r>
          </a:p>
          <a:p>
            <a:pPr lvl="1"/>
            <a:r>
              <a:rPr lang="tr-TR" sz="2400" dirty="0"/>
              <a:t>Hastanın ani hareketi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07081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847898"/>
            <a:ext cx="9601200" cy="5019502"/>
          </a:xfrm>
        </p:spPr>
        <p:txBody>
          <a:bodyPr/>
          <a:lstStyle/>
          <a:p>
            <a:r>
              <a:rPr lang="tr-TR" sz="2400" dirty="0"/>
              <a:t>Kompleks kök kanal anatomisi</a:t>
            </a:r>
          </a:p>
          <a:p>
            <a:pPr lvl="1"/>
            <a:r>
              <a:rPr lang="tr-TR" sz="2400" dirty="0" err="1"/>
              <a:t>Kurvatür</a:t>
            </a:r>
            <a:r>
              <a:rPr lang="tr-TR" sz="2400" dirty="0"/>
              <a:t> hem </a:t>
            </a:r>
            <a:r>
              <a:rPr lang="tr-TR" sz="2400" dirty="0" err="1"/>
              <a:t>meziyodistal</a:t>
            </a:r>
            <a:r>
              <a:rPr lang="tr-TR" sz="2400" dirty="0"/>
              <a:t> yönde hem de </a:t>
            </a:r>
            <a:r>
              <a:rPr lang="tr-TR" sz="2400" dirty="0" err="1"/>
              <a:t>bukkolingual</a:t>
            </a:r>
            <a:r>
              <a:rPr lang="tr-TR" sz="2400" dirty="0"/>
              <a:t> yönde görülebilir.</a:t>
            </a:r>
          </a:p>
          <a:p>
            <a:pPr lvl="1"/>
            <a:r>
              <a:rPr lang="tr-TR" sz="2400" dirty="0" err="1"/>
              <a:t>Bukkolingual</a:t>
            </a:r>
            <a:r>
              <a:rPr lang="tr-TR" sz="2400" dirty="0"/>
              <a:t> yöndeki </a:t>
            </a:r>
            <a:r>
              <a:rPr lang="tr-TR" sz="2400" dirty="0" err="1"/>
              <a:t>kurvatür</a:t>
            </a:r>
            <a:r>
              <a:rPr lang="tr-TR" sz="2400" dirty="0"/>
              <a:t> radyografide saptanmaz.</a:t>
            </a:r>
          </a:p>
          <a:p>
            <a:pPr lvl="1"/>
            <a:endParaRPr lang="tr-TR" sz="2400" dirty="0"/>
          </a:p>
          <a:p>
            <a:r>
              <a:rPr lang="tr-TR" sz="2400" dirty="0"/>
              <a:t>Eğe ile ilişkili faktörler</a:t>
            </a:r>
          </a:p>
          <a:p>
            <a:pPr lvl="1"/>
            <a:endParaRPr lang="tr-TR" dirty="0"/>
          </a:p>
          <a:p>
            <a:pPr marL="530352" lvl="1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999" y="3725404"/>
            <a:ext cx="2822055" cy="268125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452" y="3686042"/>
            <a:ext cx="2095885" cy="272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118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548640"/>
            <a:ext cx="9601200" cy="5318760"/>
          </a:xfrm>
        </p:spPr>
        <p:txBody>
          <a:bodyPr/>
          <a:lstStyle/>
          <a:p>
            <a:r>
              <a:rPr lang="tr-TR" dirty="0"/>
              <a:t>Üretici firma talimatlarına uymamak</a:t>
            </a:r>
          </a:p>
          <a:p>
            <a:r>
              <a:rPr lang="tr-TR" dirty="0"/>
              <a:t>Kullanım sayısı</a:t>
            </a:r>
          </a:p>
          <a:p>
            <a:r>
              <a:rPr lang="tr-TR" dirty="0"/>
              <a:t>Tekrar tekrar sterilizasyon işlemlerine maruz kalmak</a:t>
            </a:r>
          </a:p>
          <a:p>
            <a:r>
              <a:rPr lang="tr-TR" dirty="0"/>
              <a:t>Uygun olmayan hız ve </a:t>
            </a:r>
            <a:r>
              <a:rPr lang="tr-TR" dirty="0" err="1"/>
              <a:t>tork</a:t>
            </a:r>
            <a:r>
              <a:rPr lang="tr-TR" dirty="0"/>
              <a:t> değerlerini seçmek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353" y="2948842"/>
            <a:ext cx="8877447" cy="390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036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592" y="965199"/>
            <a:ext cx="9901316" cy="470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468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310662"/>
            <a:ext cx="9601200" cy="791307"/>
          </a:xfrm>
        </p:spPr>
        <p:txBody>
          <a:bodyPr/>
          <a:lstStyle/>
          <a:p>
            <a:r>
              <a:rPr lang="tr-TR"/>
              <a:t>Önlemler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599" y="1101969"/>
            <a:ext cx="9765324" cy="6049108"/>
          </a:xfrm>
        </p:spPr>
        <p:txBody>
          <a:bodyPr>
            <a:normAutofit/>
          </a:bodyPr>
          <a:lstStyle/>
          <a:p>
            <a:r>
              <a:rPr lang="tr-TR" sz="2400" dirty="0"/>
              <a:t>Eğelerin mümkünse tek kullanımlık tercih edilmeleri</a:t>
            </a:r>
          </a:p>
          <a:p>
            <a:r>
              <a:rPr lang="tr-TR" sz="2400" dirty="0"/>
              <a:t>Kullanmadan önce yivlerde açılma, eğilme, kırılma açısından incelenmeleri</a:t>
            </a:r>
          </a:p>
          <a:p>
            <a:r>
              <a:rPr lang="tr-TR" sz="2400" dirty="0"/>
              <a:t>Uygun giriş </a:t>
            </a:r>
            <a:r>
              <a:rPr lang="tr-TR" sz="2400" dirty="0" err="1"/>
              <a:t>kavitesi</a:t>
            </a:r>
            <a:r>
              <a:rPr lang="tr-TR" sz="2400" dirty="0"/>
              <a:t> açılmalı (Aletin kıvrılacağı ilk yer </a:t>
            </a:r>
            <a:r>
              <a:rPr lang="tr-TR" sz="2400" dirty="0" err="1"/>
              <a:t>apikaldeki</a:t>
            </a:r>
            <a:r>
              <a:rPr lang="tr-TR" sz="2400" dirty="0"/>
              <a:t> </a:t>
            </a:r>
            <a:r>
              <a:rPr lang="tr-TR" sz="2400" dirty="0" err="1"/>
              <a:t>kurvatür</a:t>
            </a:r>
            <a:r>
              <a:rPr lang="tr-TR" sz="2400" dirty="0"/>
              <a:t> olacak)</a:t>
            </a:r>
          </a:p>
          <a:p>
            <a:r>
              <a:rPr lang="tr-TR" sz="2400" dirty="0"/>
              <a:t>Kanal </a:t>
            </a:r>
            <a:r>
              <a:rPr lang="tr-TR" sz="2400" dirty="0" err="1"/>
              <a:t>irrigasyon</a:t>
            </a:r>
            <a:r>
              <a:rPr lang="tr-TR" sz="2400" dirty="0"/>
              <a:t> solüsyonu dolu olmalı</a:t>
            </a:r>
          </a:p>
          <a:p>
            <a:r>
              <a:rPr lang="tr-TR" sz="2400" dirty="0" err="1"/>
              <a:t>Preparasyondan</a:t>
            </a:r>
            <a:r>
              <a:rPr lang="tr-TR" sz="2400" dirty="0"/>
              <a:t> önce giriş yolu hazırlanmalı</a:t>
            </a:r>
          </a:p>
          <a:p>
            <a:r>
              <a:rPr lang="tr-TR" sz="2400" dirty="0"/>
              <a:t>Her zaman üretici firmanın önerdiği hız ve </a:t>
            </a:r>
            <a:r>
              <a:rPr lang="tr-TR" sz="2400" dirty="0" err="1"/>
              <a:t>tork</a:t>
            </a:r>
            <a:r>
              <a:rPr lang="tr-TR" sz="2400" dirty="0"/>
              <a:t> değerleri seçilmeli</a:t>
            </a:r>
          </a:p>
          <a:p>
            <a:r>
              <a:rPr lang="tr-TR" sz="2400" dirty="0"/>
              <a:t>Her eğe değişiminde kanallar bol bol </a:t>
            </a:r>
            <a:r>
              <a:rPr lang="tr-TR" sz="2400" dirty="0" err="1"/>
              <a:t>irrige</a:t>
            </a:r>
            <a:r>
              <a:rPr lang="tr-TR" sz="2400" dirty="0"/>
              <a:t> edilmeli</a:t>
            </a:r>
          </a:p>
          <a:p>
            <a:r>
              <a:rPr lang="tr-TR" sz="2400" dirty="0" err="1"/>
              <a:t>Preparasyon</a:t>
            </a:r>
            <a:r>
              <a:rPr lang="tr-TR" sz="2400" dirty="0"/>
              <a:t> esnasında </a:t>
            </a:r>
            <a:r>
              <a:rPr lang="tr-TR" sz="2400" dirty="0" err="1"/>
              <a:t>apikal</a:t>
            </a:r>
            <a:r>
              <a:rPr lang="tr-TR" sz="2400" dirty="0"/>
              <a:t> açıklığın kontrolü sağlanmalı</a:t>
            </a:r>
          </a:p>
          <a:p>
            <a:r>
              <a:rPr lang="tr-TR" sz="2400" dirty="0"/>
              <a:t>Kanaldan çıkarılan aletler üzerindeki </a:t>
            </a:r>
            <a:r>
              <a:rPr lang="tr-TR" sz="2400" dirty="0" err="1"/>
              <a:t>debris</a:t>
            </a:r>
            <a:r>
              <a:rPr lang="tr-TR" sz="2400" dirty="0"/>
              <a:t> temizlenmeli</a:t>
            </a:r>
          </a:p>
          <a:p>
            <a:r>
              <a:rPr lang="tr-TR" sz="2400" dirty="0"/>
              <a:t>Alet kanalda fazla bastırılmamalı, aniden hareketi durdurulmamalı</a:t>
            </a:r>
          </a:p>
        </p:txBody>
      </p:sp>
    </p:spTree>
    <p:extLst>
      <p:ext uri="{BB962C8B-B14F-4D97-AF65-F5344CB8AC3E}">
        <p14:creationId xmlns:p14="http://schemas.microsoft.com/office/powerpoint/2010/main" val="18374954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263769"/>
            <a:ext cx="9601200" cy="861646"/>
          </a:xfrm>
        </p:spPr>
        <p:txBody>
          <a:bodyPr/>
          <a:lstStyle/>
          <a:p>
            <a:r>
              <a:rPr lang="tr-TR"/>
              <a:t>Alet kırıldığında ne yapmalı?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125415"/>
            <a:ext cx="9835662" cy="679939"/>
          </a:xfrm>
        </p:spPr>
        <p:txBody>
          <a:bodyPr>
            <a:noAutofit/>
          </a:bodyPr>
          <a:lstStyle/>
          <a:p>
            <a:r>
              <a:rPr lang="tr-TR" sz="2400" b="1" dirty="0"/>
              <a:t>Her zaman </a:t>
            </a:r>
            <a:r>
              <a:rPr lang="tr-TR" sz="2400" dirty="0"/>
              <a:t>hastaya anlayacağı şekilde ve anladığından emin olarak anlatmak gerekir.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" y="2221522"/>
            <a:ext cx="5913873" cy="331176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21522"/>
            <a:ext cx="5969117" cy="331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54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68215" y="211016"/>
            <a:ext cx="11336216" cy="2414954"/>
          </a:xfrm>
        </p:spPr>
        <p:txBody>
          <a:bodyPr>
            <a:noAutofit/>
          </a:bodyPr>
          <a:lstStyle/>
          <a:p>
            <a:r>
              <a:rPr lang="tr-TR" sz="2400" dirty="0"/>
              <a:t>Kanalda kırılan bir kanal eğesinin varlığı tek başına tedavi başarısızlığına sebep olmaz. </a:t>
            </a:r>
          </a:p>
          <a:p>
            <a:r>
              <a:rPr lang="tr-TR" sz="2400" dirty="0"/>
              <a:t>Başarısızlığa sebep olan ana faktör mikroorganizmalardır. </a:t>
            </a:r>
          </a:p>
          <a:p>
            <a:r>
              <a:rPr lang="tr-TR" sz="2400" dirty="0"/>
              <a:t>Kırık alet ulaşımını engellediği kanal bölgelerinde </a:t>
            </a:r>
            <a:r>
              <a:rPr lang="tr-TR" sz="2400" dirty="0" err="1"/>
              <a:t>kolonize</a:t>
            </a:r>
            <a:r>
              <a:rPr lang="tr-TR" sz="2400" dirty="0"/>
              <a:t> olan mikroorganizmalar sebebiyle başarısızlığa zemin hazırlar.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054" y="2625970"/>
            <a:ext cx="5525909" cy="4054086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5514577" y="5205816"/>
            <a:ext cx="5149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Meziyal</a:t>
            </a:r>
            <a:r>
              <a:rPr lang="tr-TR" dirty="0"/>
              <a:t> kanalda alet kırığından 7 yıl sonraki kontrol</a:t>
            </a:r>
          </a:p>
          <a:p>
            <a:r>
              <a:rPr lang="tr-TR" dirty="0"/>
              <a:t>radyografisi</a:t>
            </a:r>
          </a:p>
        </p:txBody>
      </p:sp>
    </p:spTree>
    <p:extLst>
      <p:ext uri="{BB962C8B-B14F-4D97-AF65-F5344CB8AC3E}">
        <p14:creationId xmlns:p14="http://schemas.microsoft.com/office/powerpoint/2010/main" val="7979481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/>
              <a:t>Pulpa</a:t>
            </a:r>
            <a:r>
              <a:rPr lang="tr-TR" sz="2800" dirty="0"/>
              <a:t> ve </a:t>
            </a:r>
            <a:r>
              <a:rPr lang="tr-TR" sz="2800" dirty="0" err="1"/>
              <a:t>periradiküler</a:t>
            </a:r>
            <a:r>
              <a:rPr lang="tr-TR" sz="2800" dirty="0"/>
              <a:t> dokuların tedavi öncesi durumu</a:t>
            </a:r>
          </a:p>
          <a:p>
            <a:r>
              <a:rPr lang="tr-TR" sz="2800" dirty="0"/>
              <a:t>Kırılmanın </a:t>
            </a:r>
            <a:r>
              <a:rPr lang="tr-TR" sz="2800" dirty="0" err="1"/>
              <a:t>preparasyonun</a:t>
            </a:r>
            <a:r>
              <a:rPr lang="tr-TR" sz="2800" dirty="0"/>
              <a:t> hangi aşamasında olduğu</a:t>
            </a:r>
          </a:p>
          <a:p>
            <a:r>
              <a:rPr lang="tr-TR" sz="2800" dirty="0"/>
              <a:t>Kırık parçanın yeri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01079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371006"/>
            <a:ext cx="9601200" cy="888168"/>
          </a:xfrm>
        </p:spPr>
        <p:txBody>
          <a:bodyPr/>
          <a:lstStyle/>
          <a:p>
            <a:r>
              <a:rPr lang="tr-TR" dirty="0"/>
              <a:t>Kırık parça </a:t>
            </a:r>
            <a:r>
              <a:rPr lang="tr-TR" dirty="0" err="1"/>
              <a:t>koronal</a:t>
            </a:r>
            <a:r>
              <a:rPr lang="tr-TR" dirty="0"/>
              <a:t> üçlüdeyse,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36491" y="1259174"/>
            <a:ext cx="10080885" cy="5111646"/>
          </a:xfrm>
        </p:spPr>
        <p:txBody>
          <a:bodyPr>
            <a:normAutofit/>
          </a:bodyPr>
          <a:lstStyle/>
          <a:p>
            <a:r>
              <a:rPr lang="tr-TR" sz="2400" dirty="0"/>
              <a:t>Parça çıkarılarak rutin </a:t>
            </a:r>
            <a:r>
              <a:rPr lang="tr-TR" sz="2400" dirty="0" err="1"/>
              <a:t>endodontik</a:t>
            </a:r>
            <a:r>
              <a:rPr lang="tr-TR" sz="2400" dirty="0"/>
              <a:t> tedavi uygulanmalıdır.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333" y="1958070"/>
            <a:ext cx="2997200" cy="463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616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Kırık parça orta üçlüdeyse,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649506"/>
            <a:ext cx="9601200" cy="4217894"/>
          </a:xfrm>
        </p:spPr>
        <p:txBody>
          <a:bodyPr/>
          <a:lstStyle/>
          <a:p>
            <a:r>
              <a:rPr lang="tr-TR" dirty="0"/>
              <a:t>Aletin çıkarılması </a:t>
            </a:r>
          </a:p>
          <a:p>
            <a:pPr lvl="1"/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306" y="2171701"/>
            <a:ext cx="5652920" cy="433667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956" y="2171699"/>
            <a:ext cx="5796270" cy="433667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242" y="2171698"/>
            <a:ext cx="8515915" cy="450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7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23" y="376518"/>
            <a:ext cx="8090865" cy="602428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23" y="189651"/>
            <a:ext cx="8447864" cy="639801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563" y="189651"/>
            <a:ext cx="8440817" cy="639801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0"/>
            <a:ext cx="9040595" cy="685800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4448" y="160776"/>
            <a:ext cx="12192000" cy="645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Kırık parça orta üçlüdeyse,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768839"/>
            <a:ext cx="9601200" cy="4098561"/>
          </a:xfrm>
        </p:spPr>
        <p:txBody>
          <a:bodyPr>
            <a:normAutofit/>
          </a:bodyPr>
          <a:lstStyle/>
          <a:p>
            <a:r>
              <a:rPr lang="tr-TR" sz="2800" dirty="0"/>
              <a:t>Kırık parçanın yanından geçmek (bypass)</a:t>
            </a:r>
          </a:p>
          <a:p>
            <a:r>
              <a:rPr lang="tr-TR" sz="2800" dirty="0"/>
              <a:t>Bypass mümkün değilse </a:t>
            </a:r>
            <a:r>
              <a:rPr lang="tr-TR" sz="2800" dirty="0" err="1"/>
              <a:t>koronal</a:t>
            </a:r>
            <a:r>
              <a:rPr lang="tr-TR" sz="2800" dirty="0"/>
              <a:t> kısım </a:t>
            </a:r>
            <a:r>
              <a:rPr lang="tr-TR" sz="2800" dirty="0" err="1"/>
              <a:t>ortograd</a:t>
            </a:r>
            <a:r>
              <a:rPr lang="tr-TR" sz="2800" dirty="0"/>
              <a:t> kanal dolgusu ile doldurulur, </a:t>
            </a:r>
            <a:r>
              <a:rPr lang="tr-TR" sz="2800" dirty="0" err="1"/>
              <a:t>apikal</a:t>
            </a:r>
            <a:r>
              <a:rPr lang="tr-TR" sz="2800" dirty="0"/>
              <a:t> kısım cerrahi yaklaşımla </a:t>
            </a:r>
            <a:r>
              <a:rPr lang="tr-TR" sz="2800" dirty="0" err="1"/>
              <a:t>retrograd</a:t>
            </a:r>
            <a:r>
              <a:rPr lang="tr-TR" sz="2800" dirty="0"/>
              <a:t> olarak doldurulup takip edilir. 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360455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569" y="0"/>
            <a:ext cx="73719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927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66482"/>
          </a:xfrm>
        </p:spPr>
        <p:txBody>
          <a:bodyPr/>
          <a:lstStyle/>
          <a:p>
            <a:r>
              <a:rPr lang="tr-TR" dirty="0"/>
              <a:t>Kırık parça </a:t>
            </a:r>
            <a:r>
              <a:rPr lang="tr-TR" dirty="0" err="1"/>
              <a:t>apikal</a:t>
            </a:r>
            <a:r>
              <a:rPr lang="tr-TR" dirty="0"/>
              <a:t> üçlüdeyse,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882588"/>
            <a:ext cx="9601200" cy="3984812"/>
          </a:xfrm>
        </p:spPr>
        <p:txBody>
          <a:bodyPr>
            <a:normAutofit/>
          </a:bodyPr>
          <a:lstStyle/>
          <a:p>
            <a:r>
              <a:rPr lang="tr-TR" sz="2400" dirty="0"/>
              <a:t>Kırık parça </a:t>
            </a:r>
            <a:r>
              <a:rPr lang="tr-TR" sz="2400" dirty="0" err="1"/>
              <a:t>apikalde</a:t>
            </a:r>
            <a:r>
              <a:rPr lang="tr-TR" sz="2400" dirty="0"/>
              <a:t> tam bir tıkama oluşturmuşsa </a:t>
            </a:r>
            <a:r>
              <a:rPr lang="tr-TR" sz="2400" dirty="0" err="1"/>
              <a:t>koronal</a:t>
            </a:r>
            <a:r>
              <a:rPr lang="tr-TR" sz="2400" dirty="0"/>
              <a:t> kısma </a:t>
            </a:r>
            <a:r>
              <a:rPr lang="tr-TR" sz="2400" dirty="0" err="1"/>
              <a:t>ortograd</a:t>
            </a:r>
            <a:r>
              <a:rPr lang="tr-TR" sz="2400" dirty="0"/>
              <a:t> kanal tedavisi tamamlanır.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846" y="2999330"/>
            <a:ext cx="4643719" cy="359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392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35741" y="703385"/>
            <a:ext cx="10645244" cy="5814645"/>
          </a:xfrm>
        </p:spPr>
        <p:txBody>
          <a:bodyPr>
            <a:normAutofit/>
          </a:bodyPr>
          <a:lstStyle/>
          <a:p>
            <a:r>
              <a:rPr lang="tr-TR" sz="2400" dirty="0"/>
              <a:t>Parça kanalda tam bir tıkama oluşturmamışsa </a:t>
            </a:r>
            <a:r>
              <a:rPr lang="tr-TR" sz="2400" dirty="0" err="1"/>
              <a:t>koronal</a:t>
            </a:r>
            <a:r>
              <a:rPr lang="tr-TR" sz="2400" dirty="0"/>
              <a:t> kısma </a:t>
            </a:r>
            <a:r>
              <a:rPr lang="tr-TR" sz="2400" dirty="0" err="1"/>
              <a:t>ortograd</a:t>
            </a:r>
            <a:r>
              <a:rPr lang="tr-TR" sz="2400" dirty="0"/>
              <a:t> yoldan kanal tedavisi </a:t>
            </a:r>
            <a:r>
              <a:rPr lang="tr-TR" sz="2400" dirty="0" err="1"/>
              <a:t>apikal</a:t>
            </a:r>
            <a:r>
              <a:rPr lang="tr-TR" sz="2400" dirty="0"/>
              <a:t> kısım ya takip edilir ya da </a:t>
            </a:r>
            <a:r>
              <a:rPr lang="tr-TR" sz="2400" dirty="0" err="1"/>
              <a:t>endodontik</a:t>
            </a:r>
            <a:r>
              <a:rPr lang="tr-TR" sz="2400" dirty="0"/>
              <a:t> cerrahi ile </a:t>
            </a:r>
            <a:r>
              <a:rPr lang="tr-TR" sz="2400" dirty="0" err="1"/>
              <a:t>retrograd</a:t>
            </a:r>
            <a:r>
              <a:rPr lang="tr-TR" sz="2400" dirty="0"/>
              <a:t> yoldan doldurulur.</a:t>
            </a:r>
          </a:p>
          <a:p>
            <a:endParaRPr lang="tr-TR" sz="2400" dirty="0"/>
          </a:p>
          <a:p>
            <a:r>
              <a:rPr lang="tr-TR" sz="2400" dirty="0"/>
              <a:t>Parça kanalda tam bir tıkama oluşturmamış ve </a:t>
            </a:r>
            <a:r>
              <a:rPr lang="tr-TR" sz="2400" dirty="0" err="1"/>
              <a:t>endodontik</a:t>
            </a:r>
            <a:r>
              <a:rPr lang="tr-TR" sz="2400" dirty="0"/>
              <a:t> cerrahi </a:t>
            </a:r>
            <a:r>
              <a:rPr lang="tr-TR" sz="2400" dirty="0" err="1"/>
              <a:t>endike</a:t>
            </a:r>
            <a:r>
              <a:rPr lang="tr-TR" sz="2400" dirty="0"/>
              <a:t> değilse,</a:t>
            </a:r>
          </a:p>
          <a:p>
            <a:pPr lvl="1"/>
            <a:r>
              <a:rPr lang="tr-TR" sz="2400" dirty="0"/>
              <a:t>Takip</a:t>
            </a:r>
          </a:p>
          <a:p>
            <a:pPr lvl="1"/>
            <a:r>
              <a:rPr lang="tr-TR" sz="2400" dirty="0"/>
              <a:t>Kök </a:t>
            </a:r>
            <a:r>
              <a:rPr lang="tr-TR" sz="2400" dirty="0" err="1"/>
              <a:t>amputasyonu</a:t>
            </a:r>
            <a:endParaRPr lang="tr-TR" sz="2400" dirty="0"/>
          </a:p>
          <a:p>
            <a:pPr lvl="1"/>
            <a:r>
              <a:rPr lang="tr-TR" sz="2400" dirty="0"/>
              <a:t>Kasıtlı </a:t>
            </a:r>
            <a:r>
              <a:rPr lang="tr-TR" sz="2400" dirty="0" err="1"/>
              <a:t>replantasyon</a:t>
            </a:r>
            <a:endParaRPr lang="tr-TR" sz="2400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6620358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38518" y="385482"/>
            <a:ext cx="9601200" cy="3581400"/>
          </a:xfrm>
        </p:spPr>
        <p:txBody>
          <a:bodyPr>
            <a:normAutofit/>
          </a:bodyPr>
          <a:lstStyle/>
          <a:p>
            <a:r>
              <a:rPr lang="tr-TR" sz="2400" dirty="0"/>
              <a:t>Parça </a:t>
            </a:r>
            <a:r>
              <a:rPr lang="tr-TR" sz="2400" dirty="0" err="1"/>
              <a:t>apikal</a:t>
            </a:r>
            <a:r>
              <a:rPr lang="tr-TR" sz="2400" dirty="0"/>
              <a:t> </a:t>
            </a:r>
            <a:r>
              <a:rPr lang="tr-TR" sz="2400" dirty="0" err="1"/>
              <a:t>foramenden</a:t>
            </a:r>
            <a:r>
              <a:rPr lang="tr-TR" sz="2400" dirty="0"/>
              <a:t> dışarı çıkmış</a:t>
            </a:r>
          </a:p>
          <a:p>
            <a:pPr lvl="1"/>
            <a:r>
              <a:rPr lang="tr-TR" sz="2400" dirty="0" err="1"/>
              <a:t>Apikal</a:t>
            </a:r>
            <a:r>
              <a:rPr lang="tr-TR" sz="2400" dirty="0"/>
              <a:t> cerrahi</a:t>
            </a:r>
          </a:p>
          <a:p>
            <a:pPr lvl="1"/>
            <a:r>
              <a:rPr lang="tr-TR" sz="2400" dirty="0"/>
              <a:t>Kasıtlı </a:t>
            </a:r>
            <a:r>
              <a:rPr lang="tr-TR" sz="2400" dirty="0" err="1"/>
              <a:t>replantasyon</a:t>
            </a:r>
            <a:endParaRPr lang="tr-TR" sz="2400" dirty="0"/>
          </a:p>
          <a:p>
            <a:pPr lvl="1"/>
            <a:r>
              <a:rPr lang="tr-TR" sz="2400" dirty="0"/>
              <a:t>Takip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395" y="1255058"/>
            <a:ext cx="6193881" cy="483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9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74077"/>
          </a:xfrm>
        </p:spPr>
        <p:txBody>
          <a:bodyPr>
            <a:normAutofit fontScale="90000"/>
          </a:bodyPr>
          <a:lstStyle/>
          <a:p>
            <a:r>
              <a:rPr lang="tr-TR"/>
              <a:t>Kırık parça nasıl çıkartılır?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769" y="1359877"/>
            <a:ext cx="4689231" cy="5298831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8078707" y="3455294"/>
            <a:ext cx="2200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Ultrasonik</a:t>
            </a:r>
            <a:r>
              <a:rPr lang="tr-TR" dirty="0"/>
              <a:t> yardımıyla</a:t>
            </a:r>
          </a:p>
        </p:txBody>
      </p:sp>
    </p:spTree>
    <p:extLst>
      <p:ext uri="{BB962C8B-B14F-4D97-AF65-F5344CB8AC3E}">
        <p14:creationId xmlns:p14="http://schemas.microsoft.com/office/powerpoint/2010/main" val="7413963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89" y="422030"/>
            <a:ext cx="5741641" cy="5915026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846" y="730127"/>
            <a:ext cx="4689231" cy="529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112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687" y="175846"/>
            <a:ext cx="4325853" cy="6509883"/>
          </a:xfrm>
        </p:spPr>
      </p:pic>
      <p:sp>
        <p:nvSpPr>
          <p:cNvPr id="2" name="Metin kutusu 1"/>
          <p:cNvSpPr txBox="1"/>
          <p:nvPr/>
        </p:nvSpPr>
        <p:spPr>
          <a:xfrm>
            <a:off x="7897092" y="3246121"/>
            <a:ext cx="1349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/>
              <a:t>Örgü tekniği</a:t>
            </a:r>
          </a:p>
        </p:txBody>
      </p:sp>
    </p:spTree>
    <p:extLst>
      <p:ext uri="{BB962C8B-B14F-4D97-AF65-F5344CB8AC3E}">
        <p14:creationId xmlns:p14="http://schemas.microsoft.com/office/powerpoint/2010/main" val="3990912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013" y="685800"/>
            <a:ext cx="3795264" cy="5670088"/>
          </a:xfrm>
        </p:spPr>
      </p:pic>
    </p:spTree>
    <p:extLst>
      <p:ext uri="{BB962C8B-B14F-4D97-AF65-F5344CB8AC3E}">
        <p14:creationId xmlns:p14="http://schemas.microsoft.com/office/powerpoint/2010/main" val="9428825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993" y="0"/>
            <a:ext cx="57455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227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92" y="357553"/>
            <a:ext cx="7678615" cy="6234363"/>
          </a:xfrm>
        </p:spPr>
      </p:pic>
    </p:spTree>
    <p:extLst>
      <p:ext uri="{BB962C8B-B14F-4D97-AF65-F5344CB8AC3E}">
        <p14:creationId xmlns:p14="http://schemas.microsoft.com/office/powerpoint/2010/main" val="3680716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37" y="240323"/>
            <a:ext cx="4930877" cy="6431330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23985"/>
            <a:ext cx="5353050" cy="496570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8042031" y="5884985"/>
            <a:ext cx="1500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Masseran</a:t>
            </a:r>
            <a:r>
              <a:rPr lang="tr-TR" dirty="0"/>
              <a:t> kiti</a:t>
            </a:r>
          </a:p>
        </p:txBody>
      </p:sp>
    </p:spTree>
    <p:extLst>
      <p:ext uri="{BB962C8B-B14F-4D97-AF65-F5344CB8AC3E}">
        <p14:creationId xmlns:p14="http://schemas.microsoft.com/office/powerpoint/2010/main" val="14386300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11" y="685800"/>
            <a:ext cx="10310178" cy="5414351"/>
          </a:xfrm>
        </p:spPr>
      </p:pic>
    </p:spTree>
    <p:extLst>
      <p:ext uri="{BB962C8B-B14F-4D97-AF65-F5344CB8AC3E}">
        <p14:creationId xmlns:p14="http://schemas.microsoft.com/office/powerpoint/2010/main" val="132798023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498231"/>
            <a:ext cx="9601200" cy="744415"/>
          </a:xfrm>
        </p:spPr>
        <p:txBody>
          <a:bodyPr/>
          <a:lstStyle/>
          <a:p>
            <a:r>
              <a:rPr lang="tr-TR" dirty="0" err="1"/>
              <a:t>Transportasyon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547446"/>
            <a:ext cx="9601200" cy="4900246"/>
          </a:xfrm>
        </p:spPr>
        <p:txBody>
          <a:bodyPr>
            <a:normAutofit/>
          </a:bodyPr>
          <a:lstStyle/>
          <a:p>
            <a:r>
              <a:rPr lang="tr-TR" sz="2400" dirty="0" err="1"/>
              <a:t>Preparasyon</a:t>
            </a:r>
            <a:r>
              <a:rPr lang="tr-TR" sz="2400" dirty="0"/>
              <a:t> esnasında </a:t>
            </a:r>
            <a:r>
              <a:rPr lang="tr-TR" sz="2400" dirty="0" err="1"/>
              <a:t>dentin</a:t>
            </a:r>
            <a:r>
              <a:rPr lang="tr-TR" sz="2400" dirty="0"/>
              <a:t> duvarının dış </a:t>
            </a:r>
            <a:r>
              <a:rPr lang="tr-TR" sz="2400" dirty="0" err="1"/>
              <a:t>kurvatür</a:t>
            </a:r>
            <a:r>
              <a:rPr lang="tr-TR" sz="2400" dirty="0"/>
              <a:t> hattından </a:t>
            </a:r>
            <a:r>
              <a:rPr lang="tr-TR" sz="2400" dirty="0" err="1"/>
              <a:t>dentin</a:t>
            </a:r>
            <a:r>
              <a:rPr lang="tr-TR" sz="2400" dirty="0"/>
              <a:t> uzaklaştırılması ile kanalın orijinal seyrinden sapması ve yeni bir kanal seyri oluşturulmasıdır.</a:t>
            </a:r>
          </a:p>
          <a:p>
            <a:endParaRPr lang="tr-TR" sz="2400" dirty="0"/>
          </a:p>
          <a:p>
            <a:r>
              <a:rPr lang="tr-TR" sz="2400" dirty="0"/>
              <a:t>Sebepleri</a:t>
            </a:r>
          </a:p>
          <a:p>
            <a:pPr lvl="1"/>
            <a:r>
              <a:rPr lang="tr-TR" sz="2400" dirty="0"/>
              <a:t>Kanal genişletme esnasında ucu aktif olarak kesme yapan eğelerin kullanılması</a:t>
            </a:r>
          </a:p>
          <a:p>
            <a:pPr lvl="1"/>
            <a:r>
              <a:rPr lang="tr-TR" sz="2400" dirty="0"/>
              <a:t>Aşırı basınç uygulayarak </a:t>
            </a:r>
            <a:r>
              <a:rPr lang="tr-TR" sz="2400" dirty="0" err="1"/>
              <a:t>preparasyon</a:t>
            </a:r>
            <a:endParaRPr lang="tr-TR" sz="2400" dirty="0"/>
          </a:p>
          <a:p>
            <a:pPr lvl="1"/>
            <a:r>
              <a:rPr lang="tr-TR" sz="2400" dirty="0"/>
              <a:t>Eğenin orijinal kanal </a:t>
            </a:r>
            <a:r>
              <a:rPr lang="tr-TR" sz="2400" dirty="0" err="1"/>
              <a:t>kurvatürünü</a:t>
            </a:r>
            <a:r>
              <a:rPr lang="tr-TR" sz="2400" dirty="0"/>
              <a:t> takip edemeyecek kadar </a:t>
            </a:r>
            <a:r>
              <a:rPr lang="tr-TR" sz="2400" dirty="0" err="1"/>
              <a:t>rijit</a:t>
            </a:r>
            <a:r>
              <a:rPr lang="tr-TR" sz="2400" dirty="0"/>
              <a:t> olması</a:t>
            </a:r>
          </a:p>
        </p:txBody>
      </p:sp>
    </p:spTree>
    <p:extLst>
      <p:ext uri="{BB962C8B-B14F-4D97-AF65-F5344CB8AC3E}">
        <p14:creationId xmlns:p14="http://schemas.microsoft.com/office/powerpoint/2010/main" val="2174864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19907" y="480646"/>
            <a:ext cx="10679723" cy="504092"/>
          </a:xfrm>
        </p:spPr>
        <p:txBody>
          <a:bodyPr>
            <a:noAutofit/>
          </a:bodyPr>
          <a:lstStyle/>
          <a:p>
            <a:r>
              <a:rPr lang="tr-TR" sz="2400" dirty="0"/>
              <a:t>Tespit edilemezse kanal duvarında </a:t>
            </a:r>
            <a:r>
              <a:rPr lang="tr-TR" sz="2400" dirty="0" err="1"/>
              <a:t>zipping</a:t>
            </a:r>
            <a:r>
              <a:rPr lang="tr-TR" sz="2400" dirty="0"/>
              <a:t>, </a:t>
            </a:r>
            <a:r>
              <a:rPr lang="tr-TR" sz="2400" dirty="0" err="1"/>
              <a:t>ledge</a:t>
            </a:r>
            <a:r>
              <a:rPr lang="tr-TR" sz="2400" dirty="0"/>
              <a:t> ve hatta </a:t>
            </a:r>
            <a:r>
              <a:rPr lang="tr-TR" sz="2400" dirty="0" err="1"/>
              <a:t>perforasyona</a:t>
            </a:r>
            <a:r>
              <a:rPr lang="tr-TR" sz="2400" dirty="0"/>
              <a:t> ilerleyebilir.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511" y="1328221"/>
            <a:ext cx="4357744" cy="507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9086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97523"/>
          </a:xfrm>
        </p:spPr>
        <p:txBody>
          <a:bodyPr/>
          <a:lstStyle/>
          <a:p>
            <a:r>
              <a:rPr lang="tr-TR"/>
              <a:t>Ledge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641231"/>
            <a:ext cx="9601200" cy="4226169"/>
          </a:xfrm>
        </p:spPr>
        <p:txBody>
          <a:bodyPr/>
          <a:lstStyle/>
          <a:p>
            <a:r>
              <a:rPr lang="tr-TR" dirty="0"/>
              <a:t>Kök kanal </a:t>
            </a:r>
            <a:r>
              <a:rPr lang="tr-TR" dirty="0" err="1"/>
              <a:t>preparasyonu</a:t>
            </a:r>
            <a:r>
              <a:rPr lang="tr-TR" dirty="0"/>
              <a:t> esnasında kök kanal duvarında meydana getirilen bir düzensizlik sonucu ortaya çıkan yapay basamaktır. </a:t>
            </a:r>
          </a:p>
          <a:p>
            <a:r>
              <a:rPr lang="tr-TR" dirty="0"/>
              <a:t>Bu basamak eğelerin </a:t>
            </a:r>
            <a:r>
              <a:rPr lang="tr-TR" dirty="0" err="1"/>
              <a:t>apikale</a:t>
            </a:r>
            <a:r>
              <a:rPr lang="tr-TR" dirty="0"/>
              <a:t> ilerlemesini engeller.</a:t>
            </a:r>
          </a:p>
          <a:p>
            <a:r>
              <a:rPr lang="tr-TR" dirty="0"/>
              <a:t>Basamağa takılan eğeler “duvara çarpıyormuş gibi” hissedilir ve ilerlemez.</a:t>
            </a:r>
          </a:p>
          <a:p>
            <a:r>
              <a:rPr lang="tr-TR" dirty="0"/>
              <a:t>Basamağı atlayabilmek için kanal </a:t>
            </a:r>
            <a:r>
              <a:rPr lang="tr-TR" dirty="0" err="1"/>
              <a:t>kurvatürüne</a:t>
            </a:r>
            <a:r>
              <a:rPr lang="tr-TR" dirty="0"/>
              <a:t> uygun şekilde küçük numaralı el eğelerine </a:t>
            </a:r>
            <a:r>
              <a:rPr lang="tr-TR" dirty="0" err="1"/>
              <a:t>önbüküm</a:t>
            </a:r>
            <a:r>
              <a:rPr lang="tr-TR" dirty="0"/>
              <a:t> vermek gerekir.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6573613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80" y="427891"/>
            <a:ext cx="8373592" cy="5902569"/>
          </a:xfrm>
        </p:spPr>
      </p:pic>
    </p:spTree>
    <p:extLst>
      <p:ext uri="{BB962C8B-B14F-4D97-AF65-F5344CB8AC3E}">
        <p14:creationId xmlns:p14="http://schemas.microsoft.com/office/powerpoint/2010/main" val="137321807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52" y="685800"/>
            <a:ext cx="11506496" cy="590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805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334107"/>
            <a:ext cx="9601200" cy="697523"/>
          </a:xfrm>
        </p:spPr>
        <p:txBody>
          <a:bodyPr/>
          <a:lstStyle/>
          <a:p>
            <a:r>
              <a:rPr lang="tr-TR" dirty="0" err="1"/>
              <a:t>Zipping</a:t>
            </a:r>
            <a:r>
              <a:rPr lang="tr-TR" dirty="0"/>
              <a:t> (çentik)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406769"/>
            <a:ext cx="9601200" cy="4460631"/>
          </a:xfrm>
        </p:spPr>
        <p:txBody>
          <a:bodyPr/>
          <a:lstStyle/>
          <a:p>
            <a:r>
              <a:rPr lang="tr-TR" dirty="0" err="1"/>
              <a:t>Kurvatürlü</a:t>
            </a:r>
            <a:r>
              <a:rPr lang="tr-TR" dirty="0"/>
              <a:t> bir kanalın </a:t>
            </a:r>
            <a:r>
              <a:rPr lang="tr-TR" dirty="0" err="1"/>
              <a:t>apikal</a:t>
            </a:r>
            <a:r>
              <a:rPr lang="tr-TR" dirty="0"/>
              <a:t> üçlüsünün dış </a:t>
            </a:r>
            <a:r>
              <a:rPr lang="tr-TR" dirty="0" err="1"/>
              <a:t>dentin</a:t>
            </a:r>
            <a:r>
              <a:rPr lang="tr-TR" dirty="0"/>
              <a:t> duvarında gözyaşı şeklinde bir </a:t>
            </a:r>
            <a:r>
              <a:rPr lang="tr-TR" dirty="0" err="1"/>
              <a:t>irregüler</a:t>
            </a:r>
            <a:r>
              <a:rPr lang="tr-TR" dirty="0"/>
              <a:t> alan oluşturulmasıdır.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7" y="2708179"/>
            <a:ext cx="11671744" cy="315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646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386" y="299257"/>
            <a:ext cx="8159628" cy="625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9887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Dirsek (</a:t>
            </a:r>
            <a:r>
              <a:rPr lang="tr-TR" dirty="0" err="1"/>
              <a:t>elbow</a:t>
            </a:r>
            <a:r>
              <a:rPr lang="tr-TR" dirty="0"/>
              <a:t>) oluşturulması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735015"/>
            <a:ext cx="9601200" cy="4132385"/>
          </a:xfrm>
        </p:spPr>
        <p:txBody>
          <a:bodyPr/>
          <a:lstStyle/>
          <a:p>
            <a:r>
              <a:rPr lang="tr-TR" dirty="0" err="1"/>
              <a:t>Transportasyon</a:t>
            </a:r>
            <a:r>
              <a:rPr lang="tr-TR" dirty="0"/>
              <a:t> yapılmış veya basamak oluşturulmuş alanın hemen </a:t>
            </a:r>
            <a:r>
              <a:rPr lang="tr-TR" dirty="0" err="1"/>
              <a:t>koronalindeki</a:t>
            </a:r>
            <a:r>
              <a:rPr lang="tr-TR" dirty="0"/>
              <a:t> kum saati şeklindeki alan.</a:t>
            </a:r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953" y="2594587"/>
            <a:ext cx="5299841" cy="373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2413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498763"/>
            <a:ext cx="9601200" cy="4903124"/>
          </a:xfrm>
        </p:spPr>
        <p:txBody>
          <a:bodyPr>
            <a:normAutofit/>
          </a:bodyPr>
          <a:lstStyle/>
          <a:p>
            <a:r>
              <a:rPr lang="tr-TR" sz="2400" dirty="0"/>
              <a:t>Bu kanal şekillendirme komplikasyonlarının ana sebebi yeterince </a:t>
            </a:r>
            <a:r>
              <a:rPr lang="tr-TR" sz="2400" dirty="0" err="1"/>
              <a:t>eğimlendirilmemiş</a:t>
            </a:r>
            <a:r>
              <a:rPr lang="tr-TR" sz="2400" dirty="0"/>
              <a:t> veya yeterli esnekliğe sahip olmayan kanal aletlerinin kullanılmasıdır.</a:t>
            </a:r>
          </a:p>
          <a:p>
            <a:r>
              <a:rPr lang="tr-TR" sz="2400" dirty="0"/>
              <a:t>Eğri bir kanal içinde eski düz pozisyonuna dönmeye çalışan alet eğimin dış duvarına baskı uygulayacak ve bu duvardan daha fazla </a:t>
            </a:r>
            <a:r>
              <a:rPr lang="tr-TR" sz="2400" dirty="0" err="1"/>
              <a:t>dentin</a:t>
            </a:r>
            <a:r>
              <a:rPr lang="tr-TR" sz="2400" dirty="0"/>
              <a:t> uzaklaştıracaktır.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21" y="2950325"/>
            <a:ext cx="4892617" cy="374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191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8154" y="1477107"/>
            <a:ext cx="9601200" cy="5656385"/>
          </a:xfrm>
        </p:spPr>
        <p:txBody>
          <a:bodyPr>
            <a:normAutofit/>
          </a:bodyPr>
          <a:lstStyle/>
          <a:p>
            <a:r>
              <a:rPr lang="tr-TR" sz="2800" dirty="0" err="1"/>
              <a:t>Transportasyon</a:t>
            </a:r>
            <a:r>
              <a:rPr lang="tr-TR" sz="2800" dirty="0"/>
              <a:t>, </a:t>
            </a:r>
            <a:r>
              <a:rPr lang="tr-TR" sz="2800" dirty="0" err="1"/>
              <a:t>zipping</a:t>
            </a:r>
            <a:r>
              <a:rPr lang="tr-TR" sz="2800" dirty="0"/>
              <a:t>, </a:t>
            </a:r>
            <a:r>
              <a:rPr lang="tr-TR" sz="2800" dirty="0" err="1"/>
              <a:t>elbow</a:t>
            </a:r>
            <a:r>
              <a:rPr lang="tr-TR" sz="2800" dirty="0"/>
              <a:t> ve basamak oluşumları kanal dolgusunu zorlaştıran </a:t>
            </a:r>
            <a:r>
              <a:rPr lang="tr-TR" sz="2800" dirty="0" err="1"/>
              <a:t>irregüler</a:t>
            </a:r>
            <a:r>
              <a:rPr lang="tr-TR" sz="2800" dirty="0"/>
              <a:t> alanlar yaratırlar.</a:t>
            </a:r>
          </a:p>
          <a:p>
            <a:r>
              <a:rPr lang="tr-TR" sz="2800" dirty="0"/>
              <a:t>Bu sebeple bu bölgelerin kanal dolgularında ısı ile yumuşatılmış </a:t>
            </a:r>
            <a:r>
              <a:rPr lang="tr-TR" sz="2800" dirty="0" err="1"/>
              <a:t>güta</a:t>
            </a:r>
            <a:r>
              <a:rPr lang="tr-TR" sz="2800" dirty="0"/>
              <a:t> </a:t>
            </a:r>
            <a:r>
              <a:rPr lang="tr-TR" sz="2800" dirty="0" err="1"/>
              <a:t>perka</a:t>
            </a:r>
            <a:r>
              <a:rPr lang="tr-TR" sz="2800" dirty="0"/>
              <a:t> tekniklerinin kullanımı önerilebilir.</a:t>
            </a:r>
          </a:p>
          <a:p>
            <a:r>
              <a:rPr lang="tr-TR" sz="2800" dirty="0" err="1"/>
              <a:t>Perforasyondan</a:t>
            </a:r>
            <a:r>
              <a:rPr lang="tr-TR" sz="2800" dirty="0"/>
              <a:t> şüpheleniliyorsa </a:t>
            </a:r>
            <a:r>
              <a:rPr lang="tr-TR" sz="2800" dirty="0" err="1"/>
              <a:t>biyoseramik</a:t>
            </a:r>
            <a:r>
              <a:rPr lang="tr-TR" sz="2800" dirty="0"/>
              <a:t> kanal patları kullanılabilir.</a:t>
            </a:r>
          </a:p>
        </p:txBody>
      </p:sp>
    </p:spTree>
    <p:extLst>
      <p:ext uri="{BB962C8B-B14F-4D97-AF65-F5344CB8AC3E}">
        <p14:creationId xmlns:p14="http://schemas.microsoft.com/office/powerpoint/2010/main" val="16732830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569422"/>
            <a:ext cx="9601200" cy="660862"/>
          </a:xfrm>
        </p:spPr>
        <p:txBody>
          <a:bodyPr>
            <a:normAutofit fontScale="90000"/>
          </a:bodyPr>
          <a:lstStyle/>
          <a:p>
            <a:r>
              <a:rPr lang="tr-TR" dirty="0"/>
              <a:t>Önlemler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579418"/>
            <a:ext cx="9601200" cy="4287982"/>
          </a:xfrm>
        </p:spPr>
        <p:txBody>
          <a:bodyPr>
            <a:noAutofit/>
          </a:bodyPr>
          <a:lstStyle/>
          <a:p>
            <a:r>
              <a:rPr lang="tr-TR" sz="2400" dirty="0"/>
              <a:t>Kök kanalına yerleştirilen bir eğe ile alınan çalışma boyu filmi iyi okunmalı kanalda </a:t>
            </a:r>
            <a:r>
              <a:rPr lang="tr-TR" sz="2400" dirty="0" err="1"/>
              <a:t>mesiodistal</a:t>
            </a:r>
            <a:r>
              <a:rPr lang="tr-TR" sz="2400" dirty="0"/>
              <a:t> veya </a:t>
            </a:r>
            <a:r>
              <a:rPr lang="tr-TR" sz="2400" dirty="0" err="1"/>
              <a:t>bukkolingual</a:t>
            </a:r>
            <a:r>
              <a:rPr lang="tr-TR" sz="2400" dirty="0"/>
              <a:t> yöndeki eğimler incelenmelidir.</a:t>
            </a:r>
          </a:p>
          <a:p>
            <a:r>
              <a:rPr lang="tr-TR" sz="2400" dirty="0"/>
              <a:t>Giriş </a:t>
            </a:r>
            <a:r>
              <a:rPr lang="tr-TR" sz="2400" dirty="0" err="1"/>
              <a:t>kavitesi</a:t>
            </a:r>
            <a:r>
              <a:rPr lang="tr-TR" sz="2400" dirty="0"/>
              <a:t> düz bir giriş sağlamalıdır</a:t>
            </a:r>
          </a:p>
          <a:p>
            <a:r>
              <a:rPr lang="tr-TR" sz="2400" dirty="0"/>
              <a:t>Çok eğimli kanallarda </a:t>
            </a:r>
            <a:r>
              <a:rPr lang="tr-TR" sz="2400" dirty="0" err="1"/>
              <a:t>konisitesi</a:t>
            </a:r>
            <a:r>
              <a:rPr lang="tr-TR" sz="2400" dirty="0"/>
              <a:t> (</a:t>
            </a:r>
            <a:r>
              <a:rPr lang="tr-TR" sz="2400" dirty="0" err="1"/>
              <a:t>taper</a:t>
            </a:r>
            <a:r>
              <a:rPr lang="tr-TR" sz="2400" dirty="0"/>
              <a:t>) %2 ile %4 olan eğeler seçilmelidir.</a:t>
            </a:r>
          </a:p>
          <a:p>
            <a:r>
              <a:rPr lang="tr-TR" sz="2400" dirty="0" err="1"/>
              <a:t>Kurvatürlü</a:t>
            </a:r>
            <a:r>
              <a:rPr lang="tr-TR" sz="2400" dirty="0"/>
              <a:t> kanalda eğenin kanala saplanıp kilitlenmesini engellemek için </a:t>
            </a:r>
            <a:r>
              <a:rPr lang="tr-TR" sz="2400" dirty="0" err="1"/>
              <a:t>koronal</a:t>
            </a:r>
            <a:r>
              <a:rPr lang="tr-TR" sz="2400" dirty="0"/>
              <a:t> genişletmenin önce yapıldığı teknikler tercih edilmeli. (</a:t>
            </a:r>
            <a:r>
              <a:rPr lang="tr-TR" sz="2400" dirty="0" err="1"/>
              <a:t>crown-down</a:t>
            </a:r>
            <a:r>
              <a:rPr lang="tr-TR" sz="2400" dirty="0"/>
              <a:t> veya </a:t>
            </a:r>
            <a:r>
              <a:rPr lang="tr-TR" sz="2400" dirty="0" err="1"/>
              <a:t>balanced</a:t>
            </a:r>
            <a:r>
              <a:rPr lang="tr-TR" sz="2400" dirty="0"/>
              <a:t> </a:t>
            </a:r>
            <a:r>
              <a:rPr lang="tr-TR" sz="2400" dirty="0" err="1"/>
              <a:t>force</a:t>
            </a:r>
            <a:r>
              <a:rPr lang="tr-TR" sz="2400" dirty="0"/>
              <a:t>)</a:t>
            </a:r>
          </a:p>
          <a:p>
            <a:r>
              <a:rPr lang="tr-TR" sz="2400" dirty="0"/>
              <a:t>Nikel titanyum alaşımı paslanmaz çelik eğelere tercih edilebilir.</a:t>
            </a:r>
          </a:p>
          <a:p>
            <a:r>
              <a:rPr lang="tr-TR" sz="2400" dirty="0"/>
              <a:t>Paslanmaz çelik eğeler 25 numaraya kadar </a:t>
            </a:r>
            <a:r>
              <a:rPr lang="tr-TR" sz="2400" dirty="0" err="1"/>
              <a:t>önbüküm</a:t>
            </a:r>
            <a:r>
              <a:rPr lang="tr-TR" sz="2400" dirty="0"/>
              <a:t> verilerek kullanılabilir.</a:t>
            </a:r>
          </a:p>
        </p:txBody>
      </p:sp>
    </p:spTree>
    <p:extLst>
      <p:ext uri="{BB962C8B-B14F-4D97-AF65-F5344CB8AC3E}">
        <p14:creationId xmlns:p14="http://schemas.microsoft.com/office/powerpoint/2010/main" val="7018225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10491"/>
          </a:xfrm>
        </p:spPr>
        <p:txBody>
          <a:bodyPr/>
          <a:lstStyle/>
          <a:p>
            <a:r>
              <a:rPr lang="tr-TR" dirty="0"/>
              <a:t>Taşkın </a:t>
            </a:r>
            <a:r>
              <a:rPr lang="tr-TR" dirty="0" err="1"/>
              <a:t>preparasyon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Önceden belirlenmiş çalışma boyunu tekrarlayan şekilde aşan </a:t>
            </a:r>
            <a:r>
              <a:rPr lang="tr-TR" sz="2400" dirty="0" err="1"/>
              <a:t>preparasyon</a:t>
            </a:r>
            <a:r>
              <a:rPr lang="tr-TR" sz="2400" dirty="0"/>
              <a:t> </a:t>
            </a:r>
            <a:r>
              <a:rPr lang="tr-TR" sz="2400" dirty="0" err="1"/>
              <a:t>apikal</a:t>
            </a:r>
            <a:r>
              <a:rPr lang="tr-TR" sz="2400" dirty="0"/>
              <a:t> </a:t>
            </a:r>
            <a:r>
              <a:rPr lang="tr-TR" sz="2400" dirty="0" err="1"/>
              <a:t>daralımın</a:t>
            </a:r>
            <a:r>
              <a:rPr lang="tr-TR" sz="2400" dirty="0"/>
              <a:t> genişlemesi ve </a:t>
            </a:r>
            <a:r>
              <a:rPr lang="tr-TR" sz="2400" dirty="0" err="1"/>
              <a:t>apikal</a:t>
            </a:r>
            <a:r>
              <a:rPr lang="tr-TR" sz="2400" dirty="0"/>
              <a:t> stop noktasının </a:t>
            </a:r>
            <a:r>
              <a:rPr lang="tr-TR" sz="2400" dirty="0" err="1"/>
              <a:t>harabiyeti</a:t>
            </a:r>
            <a:r>
              <a:rPr lang="tr-TR" sz="2400" dirty="0"/>
              <a:t> ile sonuçlanır.</a:t>
            </a:r>
          </a:p>
          <a:p>
            <a:r>
              <a:rPr lang="tr-TR" sz="2400" dirty="0"/>
              <a:t>Taşkın </a:t>
            </a:r>
            <a:r>
              <a:rPr lang="tr-TR" sz="2400" dirty="0" err="1"/>
              <a:t>preparasyon</a:t>
            </a:r>
            <a:r>
              <a:rPr lang="tr-TR" sz="2400" dirty="0"/>
              <a:t> sonucunda kanaldaki mikroorganizmalar, </a:t>
            </a:r>
            <a:r>
              <a:rPr lang="tr-TR" sz="2400" dirty="0" err="1"/>
              <a:t>debris</a:t>
            </a:r>
            <a:r>
              <a:rPr lang="tr-TR" sz="2400" dirty="0"/>
              <a:t>, </a:t>
            </a:r>
            <a:r>
              <a:rPr lang="tr-TR" sz="2400" dirty="0" err="1"/>
              <a:t>irrigasyon</a:t>
            </a:r>
            <a:r>
              <a:rPr lang="tr-TR" sz="2400" dirty="0"/>
              <a:t> solüsyonları </a:t>
            </a:r>
            <a:r>
              <a:rPr lang="tr-TR" sz="2400" dirty="0" err="1"/>
              <a:t>periapikal</a:t>
            </a:r>
            <a:r>
              <a:rPr lang="tr-TR" sz="2400" dirty="0"/>
              <a:t> bölgeye taşar.</a:t>
            </a:r>
          </a:p>
          <a:p>
            <a:r>
              <a:rPr lang="tr-TR" sz="2400" dirty="0" err="1"/>
              <a:t>Postoperatif</a:t>
            </a:r>
            <a:r>
              <a:rPr lang="tr-TR" sz="2400" dirty="0"/>
              <a:t> ağrıda artış</a:t>
            </a:r>
          </a:p>
          <a:p>
            <a:r>
              <a:rPr lang="tr-TR" sz="2400" dirty="0" err="1"/>
              <a:t>Apikal</a:t>
            </a:r>
            <a:r>
              <a:rPr lang="tr-TR" sz="2400" dirty="0"/>
              <a:t> </a:t>
            </a:r>
            <a:r>
              <a:rPr lang="tr-TR" sz="2400" dirty="0" err="1"/>
              <a:t>periodontitis</a:t>
            </a:r>
            <a:r>
              <a:rPr lang="tr-TR" sz="2400" dirty="0"/>
              <a:t> lezyonunun iyileşmesinde gecikme, iyileşmemesi</a:t>
            </a:r>
          </a:p>
          <a:p>
            <a:r>
              <a:rPr lang="tr-TR" sz="2400" dirty="0"/>
              <a:t>Kanal dolgusu zorlaşır</a:t>
            </a:r>
          </a:p>
        </p:txBody>
      </p:sp>
    </p:spTree>
    <p:extLst>
      <p:ext uri="{BB962C8B-B14F-4D97-AF65-F5344CB8AC3E}">
        <p14:creationId xmlns:p14="http://schemas.microsoft.com/office/powerpoint/2010/main" val="2887892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Önlemler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Kanal boyunun elektronik ölçümleri tekrarlı ve tutarlı olmalıdır</a:t>
            </a:r>
          </a:p>
          <a:p>
            <a:r>
              <a:rPr lang="tr-TR" sz="2400" dirty="0"/>
              <a:t>Kanaldaki inatçı kanama veya kağıt </a:t>
            </a:r>
            <a:r>
              <a:rPr lang="tr-TR" sz="2400" dirty="0" err="1"/>
              <a:t>kondaki</a:t>
            </a:r>
            <a:r>
              <a:rPr lang="tr-TR" sz="2400" dirty="0"/>
              <a:t> kan izleri taşkın </a:t>
            </a:r>
            <a:r>
              <a:rPr lang="tr-TR" sz="2400" dirty="0" err="1"/>
              <a:t>preparasyonu</a:t>
            </a:r>
            <a:r>
              <a:rPr lang="tr-TR" sz="2400" dirty="0"/>
              <a:t> işaret edebilir.</a:t>
            </a:r>
          </a:p>
          <a:p>
            <a:r>
              <a:rPr lang="tr-TR" sz="2400" dirty="0"/>
              <a:t>Eğe üzerindeki </a:t>
            </a:r>
            <a:r>
              <a:rPr lang="tr-TR" sz="2400" dirty="0" err="1"/>
              <a:t>rondel</a:t>
            </a:r>
            <a:r>
              <a:rPr lang="tr-TR" sz="2400" dirty="0"/>
              <a:t> (lastik, stoper) sabit olmalı</a:t>
            </a:r>
          </a:p>
          <a:p>
            <a:r>
              <a:rPr lang="tr-TR" sz="2400" dirty="0"/>
              <a:t>Diş üzerindeki referans noktaları sabit olmalı</a:t>
            </a:r>
          </a:p>
          <a:p>
            <a:r>
              <a:rPr lang="tr-TR" sz="2400" dirty="0"/>
              <a:t>Geçici restorasyonda kırılma, düşme gibi sebeplerde kronda bir değişiklik gerçekleşmişse boy ölçümü yeniden yapılmalıdır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75434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26869"/>
          </a:xfrm>
        </p:spPr>
        <p:txBody>
          <a:bodyPr/>
          <a:lstStyle/>
          <a:p>
            <a:r>
              <a:rPr lang="tr-TR" dirty="0"/>
              <a:t>Tedavi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870363"/>
            <a:ext cx="9601200" cy="3581400"/>
          </a:xfrm>
        </p:spPr>
        <p:txBody>
          <a:bodyPr/>
          <a:lstStyle/>
          <a:p>
            <a:r>
              <a:rPr lang="tr-TR" dirty="0"/>
              <a:t>Yeniden </a:t>
            </a:r>
            <a:r>
              <a:rPr lang="tr-TR" dirty="0" err="1"/>
              <a:t>apikal</a:t>
            </a:r>
            <a:r>
              <a:rPr lang="tr-TR" dirty="0"/>
              <a:t> stop oluşturulmalıdır (</a:t>
            </a:r>
            <a:r>
              <a:rPr lang="tr-TR" dirty="0" err="1"/>
              <a:t>back-up</a:t>
            </a:r>
            <a:r>
              <a:rPr lang="tr-TR" dirty="0"/>
              <a:t> </a:t>
            </a:r>
            <a:r>
              <a:rPr lang="tr-TR" dirty="0" err="1"/>
              <a:t>preparasyonu</a:t>
            </a:r>
            <a:r>
              <a:rPr lang="tr-TR" dirty="0"/>
              <a:t>)</a:t>
            </a:r>
          </a:p>
          <a:p>
            <a:r>
              <a:rPr lang="tr-TR" dirty="0"/>
              <a:t>Geç </a:t>
            </a:r>
            <a:r>
              <a:rPr lang="tr-TR" dirty="0" err="1"/>
              <a:t>farkedilmesi</a:t>
            </a:r>
            <a:r>
              <a:rPr lang="tr-TR" dirty="0"/>
              <a:t> durumunda </a:t>
            </a:r>
            <a:r>
              <a:rPr lang="tr-TR" dirty="0" err="1"/>
              <a:t>apikal</a:t>
            </a:r>
            <a:r>
              <a:rPr lang="tr-TR" dirty="0"/>
              <a:t> stop oluşturmak mümkün değilse MTA benzeri materyaller ile kök ucu tıkanabilir</a:t>
            </a:r>
          </a:p>
        </p:txBody>
      </p:sp>
    </p:spTree>
    <p:extLst>
      <p:ext uri="{BB962C8B-B14F-4D97-AF65-F5344CB8AC3E}">
        <p14:creationId xmlns:p14="http://schemas.microsoft.com/office/powerpoint/2010/main" val="186038465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Enstrümantasyonla</a:t>
            </a:r>
            <a:r>
              <a:rPr lang="tr-TR" dirty="0"/>
              <a:t> ilgili komplikasyonları önlemek için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Anatomi bilgisi</a:t>
            </a:r>
          </a:p>
          <a:p>
            <a:r>
              <a:rPr lang="tr-TR" sz="2400" dirty="0"/>
              <a:t>Anormal durumların işlem öncesinde değerlendirilmesi</a:t>
            </a:r>
          </a:p>
          <a:p>
            <a:r>
              <a:rPr lang="tr-TR" sz="2400" dirty="0"/>
              <a:t>Radyografilerin iyi okunması</a:t>
            </a:r>
          </a:p>
          <a:p>
            <a:r>
              <a:rPr lang="tr-TR" sz="2400" dirty="0"/>
              <a:t>Çalışma boyunun doğru belirlenmesi ve korunması</a:t>
            </a:r>
          </a:p>
          <a:p>
            <a:r>
              <a:rPr lang="tr-TR" sz="2400" dirty="0"/>
              <a:t>Uygun sayı ve </a:t>
            </a:r>
            <a:r>
              <a:rPr lang="tr-TR" sz="2400" dirty="0" err="1"/>
              <a:t>SIRAda</a:t>
            </a:r>
            <a:r>
              <a:rPr lang="tr-TR" sz="2400" dirty="0"/>
              <a:t> YENİ aletin kullanılması</a:t>
            </a:r>
          </a:p>
          <a:p>
            <a:r>
              <a:rPr lang="tr-TR" sz="2400" dirty="0"/>
              <a:t>Eğelerin pasif hareketlerle kullanımı</a:t>
            </a:r>
          </a:p>
          <a:p>
            <a:r>
              <a:rPr lang="tr-TR" sz="2400" dirty="0"/>
              <a:t>Sık sık REKAPİTÜLASYON ve bol İRRİGASYON</a:t>
            </a:r>
          </a:p>
        </p:txBody>
      </p:sp>
    </p:spTree>
    <p:extLst>
      <p:ext uri="{BB962C8B-B14F-4D97-AF65-F5344CB8AC3E}">
        <p14:creationId xmlns:p14="http://schemas.microsoft.com/office/powerpoint/2010/main" val="92813774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Kanal dolgu işlemleriyle ilgili komplikasyonlar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Kanal dolgularının </a:t>
            </a:r>
            <a:r>
              <a:rPr lang="tr-TR" dirty="0" err="1"/>
              <a:t>apikalden</a:t>
            </a:r>
            <a:r>
              <a:rPr lang="tr-TR" dirty="0"/>
              <a:t> </a:t>
            </a:r>
            <a:r>
              <a:rPr lang="tr-TR" dirty="0" err="1"/>
              <a:t>ekstrüzyonu</a:t>
            </a:r>
            <a:r>
              <a:rPr lang="tr-TR" dirty="0"/>
              <a:t> ile ilgili komplikasyonlar</a:t>
            </a:r>
          </a:p>
          <a:p>
            <a:r>
              <a:rPr lang="tr-TR" dirty="0"/>
              <a:t>Renklenme (</a:t>
            </a:r>
            <a:r>
              <a:rPr lang="tr-TR" dirty="0" err="1"/>
              <a:t>Diskolorasyon</a:t>
            </a:r>
            <a:r>
              <a:rPr lang="tr-TR" dirty="0"/>
              <a:t>)</a:t>
            </a:r>
          </a:p>
          <a:p>
            <a:r>
              <a:rPr lang="tr-TR" dirty="0"/>
              <a:t>Isıya bağlı komplikasyonlar</a:t>
            </a:r>
          </a:p>
          <a:p>
            <a:r>
              <a:rPr lang="tr-TR" dirty="0"/>
              <a:t>Diş yapısının mekanik hasarı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05512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353291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tr-TR" dirty="0"/>
              <a:t>Kök kanal dolgusunun kök ucundan dışarı itilmesi (</a:t>
            </a:r>
            <a:r>
              <a:rPr lang="tr-TR" dirty="0" err="1"/>
              <a:t>ekstrüzyon</a:t>
            </a:r>
            <a:r>
              <a:rPr lang="tr-TR" dirty="0"/>
              <a:t>) ve taşkın kanal dolgusu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dirty="0"/>
              <a:t>Kök kanal </a:t>
            </a:r>
            <a:r>
              <a:rPr lang="tr-TR" sz="2400" dirty="0" err="1"/>
              <a:t>preparasyonu</a:t>
            </a:r>
            <a:r>
              <a:rPr lang="tr-TR" sz="2400" dirty="0"/>
              <a:t> esnasında yetersiz </a:t>
            </a:r>
            <a:r>
              <a:rPr lang="tr-TR" sz="2400" dirty="0" err="1"/>
              <a:t>apikal</a:t>
            </a:r>
            <a:r>
              <a:rPr lang="tr-TR" sz="2400" dirty="0"/>
              <a:t> kontrol</a:t>
            </a:r>
          </a:p>
          <a:p>
            <a:r>
              <a:rPr lang="tr-TR" sz="2400" dirty="0" err="1"/>
              <a:t>Apikal</a:t>
            </a:r>
            <a:r>
              <a:rPr lang="tr-TR" sz="2400" dirty="0"/>
              <a:t> stop noktasının oluşturulmaması</a:t>
            </a:r>
          </a:p>
          <a:p>
            <a:r>
              <a:rPr lang="tr-TR" sz="2400" dirty="0"/>
              <a:t>Kanal doldurma esnasındaki hidrolik basınca bağlı</a:t>
            </a:r>
          </a:p>
          <a:p>
            <a:r>
              <a:rPr lang="tr-TR" sz="2400" dirty="0"/>
              <a:t>Aşırı kanal patı kullanımı</a:t>
            </a:r>
          </a:p>
          <a:p>
            <a:r>
              <a:rPr lang="tr-TR" sz="2400" dirty="0"/>
              <a:t>Patın kıvamı</a:t>
            </a:r>
          </a:p>
          <a:p>
            <a:r>
              <a:rPr lang="tr-TR" sz="2400" dirty="0"/>
              <a:t>Patı kanala göndermek için </a:t>
            </a:r>
            <a:r>
              <a:rPr lang="tr-TR" sz="2400" dirty="0" err="1"/>
              <a:t>lentülo</a:t>
            </a:r>
            <a:r>
              <a:rPr lang="tr-TR" sz="2400" dirty="0"/>
              <a:t> kullanımı</a:t>
            </a:r>
          </a:p>
          <a:p>
            <a:r>
              <a:rPr lang="tr-TR" sz="2400" dirty="0" err="1"/>
              <a:t>Güta-perka</a:t>
            </a:r>
            <a:r>
              <a:rPr lang="tr-TR" sz="2400" dirty="0"/>
              <a:t> </a:t>
            </a:r>
            <a:r>
              <a:rPr lang="tr-TR" sz="2400" dirty="0" err="1"/>
              <a:t>konlarının</a:t>
            </a:r>
            <a:r>
              <a:rPr lang="tr-TR" sz="2400" dirty="0"/>
              <a:t> patın </a:t>
            </a:r>
            <a:r>
              <a:rPr lang="tr-TR" sz="2400" dirty="0" err="1"/>
              <a:t>koronale</a:t>
            </a:r>
            <a:r>
              <a:rPr lang="tr-TR" sz="2400" dirty="0"/>
              <a:t> kaçmasını engelleyecek kadar hızlı yerleştirilmesi</a:t>
            </a:r>
          </a:p>
        </p:txBody>
      </p:sp>
    </p:spTree>
    <p:extLst>
      <p:ext uri="{BB962C8B-B14F-4D97-AF65-F5344CB8AC3E}">
        <p14:creationId xmlns:p14="http://schemas.microsoft.com/office/powerpoint/2010/main" val="63713492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Önlemler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Uygun bir </a:t>
            </a:r>
            <a:r>
              <a:rPr lang="tr-TR" sz="2400" dirty="0" err="1"/>
              <a:t>apikal</a:t>
            </a:r>
            <a:r>
              <a:rPr lang="tr-TR" sz="2400" dirty="0"/>
              <a:t> stop oluşturulması</a:t>
            </a:r>
          </a:p>
          <a:p>
            <a:r>
              <a:rPr lang="tr-TR" sz="2400" dirty="0"/>
              <a:t>Dişin yeterli boyutta </a:t>
            </a:r>
            <a:r>
              <a:rPr lang="tr-TR" sz="2400" dirty="0" err="1"/>
              <a:t>preparasyonu</a:t>
            </a:r>
            <a:endParaRPr lang="tr-TR" sz="2400" dirty="0"/>
          </a:p>
          <a:p>
            <a:r>
              <a:rPr lang="tr-TR" sz="2400" dirty="0"/>
              <a:t>Aşırı pat kullanımından kaçınmak</a:t>
            </a:r>
          </a:p>
          <a:p>
            <a:r>
              <a:rPr lang="tr-TR" sz="2400" dirty="0" err="1"/>
              <a:t>Güta</a:t>
            </a:r>
            <a:r>
              <a:rPr lang="tr-TR" sz="2400" dirty="0"/>
              <a:t> </a:t>
            </a:r>
            <a:r>
              <a:rPr lang="tr-TR" sz="2400" dirty="0" err="1"/>
              <a:t>perka</a:t>
            </a:r>
            <a:r>
              <a:rPr lang="tr-TR" sz="2400" dirty="0"/>
              <a:t> </a:t>
            </a:r>
            <a:r>
              <a:rPr lang="tr-TR" sz="2400" dirty="0" err="1"/>
              <a:t>konları</a:t>
            </a:r>
            <a:r>
              <a:rPr lang="tr-TR" sz="2400" dirty="0"/>
              <a:t> yerleştirirken patın </a:t>
            </a:r>
            <a:r>
              <a:rPr lang="tr-TR" sz="2400" dirty="0" err="1"/>
              <a:t>koronale</a:t>
            </a:r>
            <a:r>
              <a:rPr lang="tr-TR" sz="2400" dirty="0"/>
              <a:t> kaçmasına izin vermek</a:t>
            </a:r>
          </a:p>
          <a:p>
            <a:r>
              <a:rPr lang="tr-TR" sz="2400" dirty="0" err="1"/>
              <a:t>Lentülo</a:t>
            </a:r>
            <a:r>
              <a:rPr lang="tr-TR" sz="2400" dirty="0"/>
              <a:t> kullanmamak</a:t>
            </a:r>
          </a:p>
        </p:txBody>
      </p:sp>
    </p:spTree>
    <p:extLst>
      <p:ext uri="{BB962C8B-B14F-4D97-AF65-F5344CB8AC3E}">
        <p14:creationId xmlns:p14="http://schemas.microsoft.com/office/powerpoint/2010/main" val="12106839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Apikal</a:t>
            </a:r>
            <a:r>
              <a:rPr lang="tr-TR" dirty="0"/>
              <a:t> </a:t>
            </a:r>
            <a:r>
              <a:rPr lang="tr-TR" dirty="0" err="1"/>
              <a:t>ekstrüzyon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Komşu anatomik yapılara (</a:t>
            </a:r>
            <a:r>
              <a:rPr lang="tr-TR" dirty="0" err="1"/>
              <a:t>maksiller</a:t>
            </a:r>
            <a:r>
              <a:rPr lang="tr-TR" dirty="0"/>
              <a:t> sinüs, </a:t>
            </a:r>
            <a:r>
              <a:rPr lang="tr-TR" dirty="0" err="1"/>
              <a:t>inferior</a:t>
            </a:r>
            <a:r>
              <a:rPr lang="tr-TR" dirty="0"/>
              <a:t> </a:t>
            </a:r>
            <a:r>
              <a:rPr lang="tr-TR" dirty="0" err="1"/>
              <a:t>alveolar</a:t>
            </a:r>
            <a:r>
              <a:rPr lang="tr-TR" dirty="0"/>
              <a:t> sinir) taşması halinde ciddi ve kalıcı hasarlar yaratabilir.</a:t>
            </a:r>
          </a:p>
          <a:p>
            <a:r>
              <a:rPr lang="tr-TR" dirty="0"/>
              <a:t>Meydana gelen doku hasarı taşan materyalin </a:t>
            </a:r>
            <a:r>
              <a:rPr lang="tr-TR" dirty="0" err="1"/>
              <a:t>toksisitesi</a:t>
            </a:r>
            <a:r>
              <a:rPr lang="tr-TR" dirty="0"/>
              <a:t> ve miktarı ile doğru orantılıdır.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10442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14754"/>
          </a:xfrm>
        </p:spPr>
        <p:txBody>
          <a:bodyPr/>
          <a:lstStyle/>
          <a:p>
            <a:r>
              <a:rPr lang="tr-TR" dirty="0" err="1"/>
              <a:t>Maksiller</a:t>
            </a:r>
            <a:r>
              <a:rPr lang="tr-TR" dirty="0"/>
              <a:t> sinüse taşma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781908"/>
            <a:ext cx="9601200" cy="4085492"/>
          </a:xfrm>
        </p:spPr>
        <p:txBody>
          <a:bodyPr>
            <a:normAutofit/>
          </a:bodyPr>
          <a:lstStyle/>
          <a:p>
            <a:r>
              <a:rPr lang="tr-TR" sz="2400" dirty="0"/>
              <a:t>Hastada </a:t>
            </a:r>
          </a:p>
          <a:p>
            <a:pPr lvl="1"/>
            <a:r>
              <a:rPr lang="tr-TR" sz="2400" i="0" dirty="0"/>
              <a:t>Ağrı</a:t>
            </a:r>
          </a:p>
          <a:p>
            <a:pPr lvl="1"/>
            <a:r>
              <a:rPr lang="tr-TR" sz="2400" i="0" dirty="0"/>
              <a:t>Dolgunluk hissi</a:t>
            </a:r>
          </a:p>
          <a:p>
            <a:pPr lvl="1"/>
            <a:r>
              <a:rPr lang="tr-TR" sz="2400" i="0" dirty="0"/>
              <a:t>Burun/geniz akıntısı</a:t>
            </a:r>
          </a:p>
          <a:p>
            <a:pPr lvl="1"/>
            <a:r>
              <a:rPr lang="tr-TR" sz="2400" i="0" dirty="0"/>
              <a:t>Akut/Kronik sinüzit</a:t>
            </a:r>
          </a:p>
          <a:p>
            <a:pPr lvl="1"/>
            <a:r>
              <a:rPr lang="tr-TR" sz="2400" i="0" dirty="0"/>
              <a:t>Çiğnemede ağrı</a:t>
            </a:r>
          </a:p>
          <a:p>
            <a:pPr lvl="1"/>
            <a:r>
              <a:rPr lang="tr-TR" sz="2400" i="0" dirty="0" err="1"/>
              <a:t>Palpasyon</a:t>
            </a:r>
            <a:r>
              <a:rPr lang="tr-TR" sz="2400" i="0" dirty="0"/>
              <a:t> hassasiyeti</a:t>
            </a:r>
            <a:r>
              <a:rPr lang="tr-TR" sz="2400" dirty="0"/>
              <a:t> olabilir.</a:t>
            </a:r>
          </a:p>
        </p:txBody>
      </p:sp>
    </p:spTree>
    <p:extLst>
      <p:ext uri="{BB962C8B-B14F-4D97-AF65-F5344CB8AC3E}">
        <p14:creationId xmlns:p14="http://schemas.microsoft.com/office/powerpoint/2010/main" val="19671983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93" y="1428750"/>
            <a:ext cx="6614013" cy="4409342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28" y="263769"/>
            <a:ext cx="4142623" cy="617220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051" y="263769"/>
            <a:ext cx="4227748" cy="617220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507" y="3999729"/>
            <a:ext cx="4262493" cy="285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2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375138"/>
            <a:ext cx="9601200" cy="6072554"/>
          </a:xfrm>
        </p:spPr>
        <p:txBody>
          <a:bodyPr>
            <a:normAutofit/>
          </a:bodyPr>
          <a:lstStyle/>
          <a:p>
            <a:r>
              <a:rPr lang="tr-TR" sz="2800" dirty="0"/>
              <a:t>Çinko oksit içeren patların taşması ile </a:t>
            </a:r>
            <a:r>
              <a:rPr lang="tr-TR" sz="2800" dirty="0" err="1"/>
              <a:t>maksiller</a:t>
            </a:r>
            <a:r>
              <a:rPr lang="tr-TR" sz="2800" dirty="0"/>
              <a:t> sinüste </a:t>
            </a:r>
            <a:r>
              <a:rPr lang="tr-TR" sz="2800" dirty="0" err="1"/>
              <a:t>Aspergillos</a:t>
            </a:r>
            <a:r>
              <a:rPr lang="tr-TR" sz="2800" dirty="0"/>
              <a:t> </a:t>
            </a:r>
            <a:r>
              <a:rPr lang="tr-TR" sz="2800" dirty="0" err="1"/>
              <a:t>infeksiyonu</a:t>
            </a:r>
            <a:r>
              <a:rPr lang="tr-TR" sz="2800" dirty="0"/>
              <a:t> gelişebilir.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sz="2800" b="1" dirty="0"/>
              <a:t>Tedavi</a:t>
            </a:r>
          </a:p>
          <a:p>
            <a:r>
              <a:rPr lang="tr-TR" sz="2800" dirty="0"/>
              <a:t>Takip</a:t>
            </a:r>
          </a:p>
          <a:p>
            <a:r>
              <a:rPr lang="tr-TR" sz="2800" dirty="0" err="1"/>
              <a:t>Semptomatik</a:t>
            </a:r>
            <a:r>
              <a:rPr lang="tr-TR" sz="2800" dirty="0"/>
              <a:t> olduğunda, </a:t>
            </a:r>
            <a:r>
              <a:rPr lang="tr-TR" sz="2800" dirty="0" err="1"/>
              <a:t>Caldwell-Luc</a:t>
            </a:r>
            <a:r>
              <a:rPr lang="tr-TR" sz="2800" dirty="0"/>
              <a:t> gibi cerrahi yaklaşımlarla taşan materyallerin uzaklaştırılması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325565"/>
            <a:ext cx="3733800" cy="21717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04" y="1614365"/>
            <a:ext cx="22606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1865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Mandibular</a:t>
            </a:r>
            <a:r>
              <a:rPr lang="tr-TR" dirty="0"/>
              <a:t> kanala taşma ve sinir hasarı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Başta ikinci </a:t>
            </a:r>
            <a:r>
              <a:rPr lang="tr-TR" sz="2800" dirty="0" err="1"/>
              <a:t>molar</a:t>
            </a:r>
            <a:r>
              <a:rPr lang="tr-TR" sz="2800" dirty="0"/>
              <a:t> olmak üzere, birinci </a:t>
            </a:r>
            <a:r>
              <a:rPr lang="tr-TR" sz="2800" dirty="0" err="1"/>
              <a:t>molar</a:t>
            </a:r>
            <a:r>
              <a:rPr lang="tr-TR" sz="2800" dirty="0"/>
              <a:t> ve </a:t>
            </a:r>
            <a:r>
              <a:rPr lang="tr-TR" sz="2800" dirty="0" err="1"/>
              <a:t>premolar</a:t>
            </a:r>
            <a:r>
              <a:rPr lang="tr-TR" sz="2800" dirty="0"/>
              <a:t> dişlerden taşan kanal dolgu materyallerinin </a:t>
            </a:r>
            <a:r>
              <a:rPr lang="tr-TR" sz="2800" dirty="0" err="1"/>
              <a:t>mandibular</a:t>
            </a:r>
            <a:r>
              <a:rPr lang="tr-TR" sz="2800" dirty="0"/>
              <a:t> kanalla ilişkili </a:t>
            </a:r>
            <a:r>
              <a:rPr lang="tr-TR" sz="2800" dirty="0" err="1"/>
              <a:t>foramen</a:t>
            </a:r>
            <a:r>
              <a:rPr lang="tr-TR" sz="2800" dirty="0"/>
              <a:t> </a:t>
            </a:r>
            <a:r>
              <a:rPr lang="tr-TR" sz="2800" dirty="0" err="1"/>
              <a:t>apikale</a:t>
            </a:r>
            <a:r>
              <a:rPr lang="tr-TR" sz="2800" dirty="0"/>
              <a:t> veya </a:t>
            </a:r>
            <a:r>
              <a:rPr lang="tr-TR" sz="2800" dirty="0" err="1"/>
              <a:t>mental</a:t>
            </a:r>
            <a:r>
              <a:rPr lang="tr-TR" sz="2800" dirty="0"/>
              <a:t> </a:t>
            </a:r>
            <a:r>
              <a:rPr lang="tr-TR" sz="2800" dirty="0" err="1"/>
              <a:t>foramen</a:t>
            </a:r>
            <a:r>
              <a:rPr lang="tr-TR" sz="2800" dirty="0"/>
              <a:t> yoluyla </a:t>
            </a:r>
            <a:r>
              <a:rPr lang="tr-TR" sz="2800" dirty="0" err="1"/>
              <a:t>mandibular</a:t>
            </a:r>
            <a:r>
              <a:rPr lang="tr-TR" sz="2800" dirty="0"/>
              <a:t> kanala taşma riski vardır.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993" y="4076700"/>
            <a:ext cx="33782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762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797169"/>
            <a:ext cx="9601200" cy="5070231"/>
          </a:xfrm>
        </p:spPr>
        <p:txBody>
          <a:bodyPr>
            <a:normAutofit lnSpcReduction="10000"/>
          </a:bodyPr>
          <a:lstStyle/>
          <a:p>
            <a:r>
              <a:rPr lang="tr-TR" sz="2800" dirty="0"/>
              <a:t>Bütün kanal patları (</a:t>
            </a:r>
            <a:r>
              <a:rPr lang="tr-TR" sz="2800" dirty="0" err="1"/>
              <a:t>sealer</a:t>
            </a:r>
            <a:r>
              <a:rPr lang="tr-TR" sz="2800" dirty="0"/>
              <a:t>) bir dereceye </a:t>
            </a:r>
            <a:r>
              <a:rPr lang="tr-TR" sz="2800" dirty="0" err="1"/>
              <a:t>nörotoksik</a:t>
            </a:r>
            <a:r>
              <a:rPr lang="tr-TR" sz="2800" dirty="0"/>
              <a:t> etki gösterir.</a:t>
            </a:r>
          </a:p>
          <a:p>
            <a:r>
              <a:rPr lang="tr-TR" sz="2800" dirty="0"/>
              <a:t>Temas ettikleri dokuda </a:t>
            </a:r>
            <a:r>
              <a:rPr lang="tr-TR" sz="2800" dirty="0" err="1"/>
              <a:t>inflamasyonu</a:t>
            </a:r>
            <a:r>
              <a:rPr lang="tr-TR" sz="2800" dirty="0"/>
              <a:t> tetikler, hücrelere zarar verir, </a:t>
            </a:r>
            <a:r>
              <a:rPr lang="tr-TR" sz="2800" dirty="0" err="1"/>
              <a:t>ülserasyonlara</a:t>
            </a:r>
            <a:r>
              <a:rPr lang="tr-TR" sz="2800" dirty="0"/>
              <a:t> ve </a:t>
            </a:r>
            <a:r>
              <a:rPr lang="tr-TR" sz="2800" dirty="0" err="1"/>
              <a:t>hemolize</a:t>
            </a:r>
            <a:r>
              <a:rPr lang="tr-TR" sz="2800" dirty="0"/>
              <a:t> yol açarlar.</a:t>
            </a:r>
          </a:p>
          <a:p>
            <a:r>
              <a:rPr lang="tr-TR" sz="2800" dirty="0"/>
              <a:t>Sinirlerin iyileşme potansiyeli hasarın büyüklüğüne ve taşan materyallerin uzaklaştırılmasına kadar geçen süreye bağlıdır.</a:t>
            </a:r>
          </a:p>
          <a:p>
            <a:r>
              <a:rPr lang="tr-TR" sz="2800" dirty="0"/>
              <a:t>Ancak dolgu maddesi sinir dokusuna hem mekanik hem kimyasal hasar verdiğinden uzaklaştırılmasıyla sadece mekanik hasar elimine edilmiş olur.</a:t>
            </a:r>
          </a:p>
          <a:p>
            <a:r>
              <a:rPr lang="tr-TR" sz="2800" dirty="0" err="1"/>
              <a:t>Parestezi</a:t>
            </a:r>
            <a:r>
              <a:rPr lang="tr-TR" sz="2800" dirty="0"/>
              <a:t> 6 ay içinde iyileşme belirtileri göstermezse kalıcı olma ihtimali artar.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470001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55431"/>
          </a:xfrm>
        </p:spPr>
        <p:txBody>
          <a:bodyPr/>
          <a:lstStyle/>
          <a:p>
            <a:r>
              <a:rPr lang="tr-TR" dirty="0"/>
              <a:t>Tedavi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641231"/>
            <a:ext cx="9601200" cy="4226169"/>
          </a:xfrm>
        </p:spPr>
        <p:txBody>
          <a:bodyPr/>
          <a:lstStyle/>
          <a:p>
            <a:r>
              <a:rPr lang="tr-TR" sz="2800" dirty="0"/>
              <a:t>Cerrahi </a:t>
            </a:r>
            <a:r>
              <a:rPr lang="tr-TR" sz="2800" dirty="0" err="1"/>
              <a:t>debridman</a:t>
            </a:r>
            <a:endParaRPr lang="tr-TR" sz="2800" dirty="0"/>
          </a:p>
          <a:p>
            <a:r>
              <a:rPr lang="tr-TR" sz="2800" dirty="0"/>
              <a:t>Diş çekimi ve drenaj</a:t>
            </a:r>
          </a:p>
          <a:p>
            <a:r>
              <a:rPr lang="tr-TR" sz="2800" dirty="0"/>
              <a:t>Takip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415" y="1811215"/>
            <a:ext cx="2324100" cy="35052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691" y="1811215"/>
            <a:ext cx="2832202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0784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182217"/>
            <a:ext cx="9601200" cy="1485900"/>
          </a:xfrm>
        </p:spPr>
        <p:txBody>
          <a:bodyPr/>
          <a:lstStyle/>
          <a:p>
            <a:r>
              <a:rPr lang="tr-TR" dirty="0"/>
              <a:t>Renklenme (</a:t>
            </a:r>
            <a:r>
              <a:rPr lang="tr-TR" dirty="0" err="1"/>
              <a:t>Diskolorasyon</a:t>
            </a:r>
            <a:r>
              <a:rPr lang="tr-TR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808383"/>
            <a:ext cx="9601200" cy="5059017"/>
          </a:xfrm>
        </p:spPr>
        <p:txBody>
          <a:bodyPr>
            <a:normAutofit/>
          </a:bodyPr>
          <a:lstStyle/>
          <a:p>
            <a:r>
              <a:rPr lang="tr-TR" sz="2400" dirty="0" err="1"/>
              <a:t>Vital</a:t>
            </a:r>
            <a:r>
              <a:rPr lang="tr-TR" sz="2400" dirty="0"/>
              <a:t> </a:t>
            </a:r>
            <a:r>
              <a:rPr lang="tr-TR" sz="2400" dirty="0" err="1"/>
              <a:t>pulpa</a:t>
            </a:r>
            <a:r>
              <a:rPr lang="tr-TR" sz="2400" dirty="0"/>
              <a:t> tedavileri veya kök kanal tedavisini takiben dolgu maddelerinin </a:t>
            </a:r>
            <a:r>
              <a:rPr lang="tr-TR" sz="2400" dirty="0" err="1"/>
              <a:t>dentinde</a:t>
            </a:r>
            <a:r>
              <a:rPr lang="tr-TR" sz="2400" dirty="0"/>
              <a:t> meydana getirdiği renk değişikliği hasta için kozmetik problem yaratabilir.</a:t>
            </a:r>
          </a:p>
          <a:p>
            <a:r>
              <a:rPr lang="tr-TR" sz="2400" dirty="0"/>
              <a:t>Nedenleri;</a:t>
            </a:r>
          </a:p>
          <a:p>
            <a:pPr lvl="1"/>
            <a:r>
              <a:rPr lang="tr-TR" sz="2400" dirty="0"/>
              <a:t>Kanal dolgu maddelerinin klinik kuron içinde yer alacağı şekilde kesilmesi </a:t>
            </a:r>
          </a:p>
          <a:p>
            <a:pPr lvl="1"/>
            <a:r>
              <a:rPr lang="tr-TR" sz="2400" dirty="0"/>
              <a:t>Bizmut oksit içeren kalsiyum silikat temelli tamir materyallerinin kullanımı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00" y="3674147"/>
            <a:ext cx="4629150" cy="308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87145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192696"/>
            <a:ext cx="9601200" cy="4674704"/>
          </a:xfrm>
        </p:spPr>
        <p:txBody>
          <a:bodyPr>
            <a:noAutofit/>
          </a:bodyPr>
          <a:lstStyle/>
          <a:p>
            <a:r>
              <a:rPr lang="tr-TR" sz="2400" dirty="0"/>
              <a:t>Renklenmenin önlenmesi</a:t>
            </a:r>
          </a:p>
          <a:p>
            <a:pPr lvl="1"/>
            <a:r>
              <a:rPr lang="tr-TR" sz="2400" dirty="0"/>
              <a:t>Rutin kanal tedavisi sonrasında </a:t>
            </a:r>
            <a:r>
              <a:rPr lang="tr-TR" sz="2400" dirty="0" err="1"/>
              <a:t>kaviteye</a:t>
            </a:r>
            <a:r>
              <a:rPr lang="tr-TR" sz="2400" dirty="0"/>
              <a:t> taşan dolgu maddeleri mine </a:t>
            </a:r>
            <a:r>
              <a:rPr lang="tr-TR" sz="2400" dirty="0" err="1"/>
              <a:t>sement</a:t>
            </a:r>
            <a:r>
              <a:rPr lang="tr-TR" sz="2400" dirty="0"/>
              <a:t> birleşim hattının </a:t>
            </a:r>
            <a:r>
              <a:rPr lang="tr-TR" sz="2400" dirty="0" err="1"/>
              <a:t>apikalinde</a:t>
            </a:r>
            <a:r>
              <a:rPr lang="tr-TR" sz="2400" dirty="0"/>
              <a:t> olacak şekilde kesilmelidir.</a:t>
            </a:r>
          </a:p>
          <a:p>
            <a:pPr lvl="1"/>
            <a:r>
              <a:rPr lang="tr-TR" sz="2400" dirty="0" err="1"/>
              <a:t>Anterior</a:t>
            </a:r>
            <a:r>
              <a:rPr lang="tr-TR" sz="2400" dirty="0"/>
              <a:t> bölgede bizmut oksit içermeyen kalsiyum silikat tamir materyallerinin (</a:t>
            </a:r>
            <a:r>
              <a:rPr lang="tr-TR" sz="2400" dirty="0" err="1"/>
              <a:t>Biodentin</a:t>
            </a:r>
            <a:r>
              <a:rPr lang="tr-TR" sz="2400" dirty="0"/>
              <a:t>) kullanılması önerilir.</a:t>
            </a:r>
          </a:p>
          <a:p>
            <a:pPr lvl="1"/>
            <a:endParaRPr lang="tr-TR" sz="2400" dirty="0"/>
          </a:p>
          <a:p>
            <a:pPr lvl="1"/>
            <a:endParaRPr lang="tr-TR" sz="2400" dirty="0"/>
          </a:p>
          <a:p>
            <a:pPr marL="530352" lvl="1" indent="0">
              <a:buNone/>
            </a:pPr>
            <a:endParaRPr lang="tr-TR" sz="2400" dirty="0"/>
          </a:p>
          <a:p>
            <a:r>
              <a:rPr lang="tr-TR" sz="2400" dirty="0"/>
              <a:t>Renklenmenin tedavisi</a:t>
            </a:r>
          </a:p>
          <a:p>
            <a:pPr lvl="1"/>
            <a:r>
              <a:rPr lang="tr-TR" sz="2400" dirty="0"/>
              <a:t>Klinik kurondaki dolgu maddesinin uzaklaştırılması</a:t>
            </a:r>
          </a:p>
          <a:p>
            <a:pPr lvl="1"/>
            <a:r>
              <a:rPr lang="tr-TR" sz="2400" dirty="0" err="1"/>
              <a:t>İntrakoronal</a:t>
            </a:r>
            <a:r>
              <a:rPr lang="tr-TR" sz="2400" dirty="0"/>
              <a:t> ağartma (</a:t>
            </a:r>
            <a:r>
              <a:rPr lang="tr-TR" sz="2400" dirty="0" err="1"/>
              <a:t>Bleaching</a:t>
            </a:r>
            <a:r>
              <a:rPr lang="tr-TR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20340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31520"/>
          </a:xfrm>
        </p:spPr>
        <p:txBody>
          <a:bodyPr/>
          <a:lstStyle/>
          <a:p>
            <a:r>
              <a:rPr lang="tr-TR" dirty="0"/>
              <a:t>Isıya bağlı komplikasyonlar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657350"/>
            <a:ext cx="9601200" cy="4210050"/>
          </a:xfrm>
        </p:spPr>
        <p:txBody>
          <a:bodyPr/>
          <a:lstStyle/>
          <a:p>
            <a:r>
              <a:rPr lang="tr-TR" dirty="0"/>
              <a:t>250 derece üzeri sıcaklığa sahip </a:t>
            </a:r>
            <a:r>
              <a:rPr lang="tr-TR" dirty="0" err="1"/>
              <a:t>güta</a:t>
            </a:r>
            <a:r>
              <a:rPr lang="tr-TR" dirty="0"/>
              <a:t> </a:t>
            </a:r>
            <a:r>
              <a:rPr lang="tr-TR" dirty="0" err="1"/>
              <a:t>perka</a:t>
            </a:r>
            <a:r>
              <a:rPr lang="tr-TR" dirty="0"/>
              <a:t> kökün dış yüzeyinin sıcaklığını 10 derece arttırabilir. </a:t>
            </a:r>
          </a:p>
          <a:p>
            <a:r>
              <a:rPr lang="tr-TR" dirty="0"/>
              <a:t>Ancak ısıtılmış </a:t>
            </a:r>
            <a:r>
              <a:rPr lang="tr-TR" dirty="0" err="1"/>
              <a:t>güta</a:t>
            </a:r>
            <a:r>
              <a:rPr lang="tr-TR" dirty="0"/>
              <a:t> </a:t>
            </a:r>
            <a:r>
              <a:rPr lang="tr-TR" dirty="0" err="1"/>
              <a:t>perka</a:t>
            </a:r>
            <a:r>
              <a:rPr lang="tr-TR" dirty="0"/>
              <a:t> tekniklerinin zararı gösterilmemiştir.</a:t>
            </a:r>
          </a:p>
          <a:p>
            <a:r>
              <a:rPr lang="tr-TR" dirty="0"/>
              <a:t>Isıtılmış </a:t>
            </a:r>
            <a:r>
              <a:rPr lang="tr-TR" dirty="0" err="1"/>
              <a:t>pluggerların</a:t>
            </a:r>
            <a:r>
              <a:rPr lang="tr-TR" dirty="0"/>
              <a:t>, gutta </a:t>
            </a:r>
            <a:r>
              <a:rPr lang="tr-TR" dirty="0" err="1"/>
              <a:t>cutların</a:t>
            </a:r>
            <a:r>
              <a:rPr lang="tr-TR" dirty="0"/>
              <a:t> ve el aletlerinin kullanımında yumuşak dokulara temas etmemeye dikkat etmek gerekir.</a:t>
            </a:r>
          </a:p>
        </p:txBody>
      </p:sp>
    </p:spTree>
    <p:extLst>
      <p:ext uri="{BB962C8B-B14F-4D97-AF65-F5344CB8AC3E}">
        <p14:creationId xmlns:p14="http://schemas.microsoft.com/office/powerpoint/2010/main" val="3999856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335280"/>
            <a:ext cx="9601200" cy="640080"/>
          </a:xfrm>
        </p:spPr>
        <p:txBody>
          <a:bodyPr>
            <a:normAutofit fontScale="90000"/>
          </a:bodyPr>
          <a:lstStyle/>
          <a:p>
            <a:r>
              <a:rPr lang="tr-TR" dirty="0"/>
              <a:t>Mekanik hasarlar: Çatlak ve </a:t>
            </a:r>
            <a:r>
              <a:rPr lang="tr-TR" dirty="0" err="1"/>
              <a:t>vertikal</a:t>
            </a:r>
            <a:r>
              <a:rPr lang="tr-TR" dirty="0"/>
              <a:t> kök kırığı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440180"/>
            <a:ext cx="9601200" cy="4427220"/>
          </a:xfrm>
        </p:spPr>
        <p:txBody>
          <a:bodyPr/>
          <a:lstStyle/>
          <a:p>
            <a:r>
              <a:rPr lang="tr-TR" dirty="0" err="1"/>
              <a:t>Spreader</a:t>
            </a:r>
            <a:r>
              <a:rPr lang="tr-TR" dirty="0"/>
              <a:t> ve </a:t>
            </a:r>
            <a:r>
              <a:rPr lang="tr-TR" dirty="0" err="1"/>
              <a:t>plugger</a:t>
            </a:r>
            <a:r>
              <a:rPr lang="tr-TR" dirty="0"/>
              <a:t> aşırı basınç uygulayarak kullanılmamalıdır.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96" y="2297430"/>
            <a:ext cx="2562104" cy="435483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233" y="2297430"/>
            <a:ext cx="207072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35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467474" cy="878305"/>
          </a:xfrm>
        </p:spPr>
        <p:txBody>
          <a:bodyPr/>
          <a:lstStyle/>
          <a:p>
            <a:r>
              <a:rPr lang="tr-TR" dirty="0"/>
              <a:t>Sodyum </a:t>
            </a:r>
            <a:r>
              <a:rPr lang="tr-TR" dirty="0" err="1"/>
              <a:t>hipoklorit</a:t>
            </a:r>
            <a:r>
              <a:rPr lang="tr-TR" dirty="0"/>
              <a:t> ile ilgili komplikasyonlar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Hastanın kıyafetlerinin </a:t>
            </a:r>
            <a:r>
              <a:rPr lang="tr-TR" sz="2400" dirty="0" err="1"/>
              <a:t>NaOCl</a:t>
            </a:r>
            <a:r>
              <a:rPr lang="tr-TR" sz="2400" dirty="0"/>
              <a:t> teması </a:t>
            </a:r>
          </a:p>
          <a:p>
            <a:r>
              <a:rPr lang="tr-TR" sz="2400" dirty="0"/>
              <a:t>Yumuşak dokuya </a:t>
            </a:r>
            <a:r>
              <a:rPr lang="tr-TR" sz="2400" dirty="0" err="1"/>
              <a:t>NaOCl</a:t>
            </a:r>
            <a:r>
              <a:rPr lang="tr-TR" sz="2400" dirty="0"/>
              <a:t> teması</a:t>
            </a:r>
          </a:p>
          <a:p>
            <a:r>
              <a:rPr lang="tr-TR" sz="2400" dirty="0" err="1"/>
              <a:t>NaOCl</a:t>
            </a:r>
            <a:r>
              <a:rPr lang="tr-TR" sz="2400" dirty="0"/>
              <a:t> ile yanlışlıkla enjeksiyon yapılması</a:t>
            </a:r>
          </a:p>
          <a:p>
            <a:r>
              <a:rPr lang="tr-TR" sz="2400" dirty="0" err="1"/>
              <a:t>Apikal</a:t>
            </a:r>
            <a:r>
              <a:rPr lang="tr-TR" sz="2400" dirty="0"/>
              <a:t> </a:t>
            </a:r>
            <a:r>
              <a:rPr lang="tr-TR" sz="2400" dirty="0" err="1"/>
              <a:t>foramenden</a:t>
            </a:r>
            <a:r>
              <a:rPr lang="tr-TR" sz="2400" dirty="0"/>
              <a:t> </a:t>
            </a:r>
            <a:r>
              <a:rPr lang="tr-TR" sz="2400" dirty="0" err="1"/>
              <a:t>NaOCl</a:t>
            </a:r>
            <a:r>
              <a:rPr lang="tr-TR" sz="2400" dirty="0"/>
              <a:t> taşması</a:t>
            </a:r>
          </a:p>
        </p:txBody>
      </p:sp>
    </p:spTree>
    <p:extLst>
      <p:ext uri="{BB962C8B-B14F-4D97-AF65-F5344CB8AC3E}">
        <p14:creationId xmlns:p14="http://schemas.microsoft.com/office/powerpoint/2010/main" val="101424781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493295"/>
            <a:ext cx="9601200" cy="1485900"/>
          </a:xfrm>
        </p:spPr>
        <p:txBody>
          <a:bodyPr/>
          <a:lstStyle/>
          <a:p>
            <a:r>
              <a:rPr lang="tr-TR" dirty="0" err="1"/>
              <a:t>Hipoklorit</a:t>
            </a:r>
            <a:r>
              <a:rPr lang="tr-TR" dirty="0"/>
              <a:t> kazası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564106"/>
            <a:ext cx="9601200" cy="3581400"/>
          </a:xfrm>
        </p:spPr>
        <p:txBody>
          <a:bodyPr/>
          <a:lstStyle/>
          <a:p>
            <a:r>
              <a:rPr lang="tr-TR" sz="2400" dirty="0"/>
              <a:t>Solüsyonun kök ucundan, </a:t>
            </a:r>
            <a:r>
              <a:rPr lang="tr-TR" sz="2400" dirty="0" err="1"/>
              <a:t>iatrojenik</a:t>
            </a:r>
            <a:r>
              <a:rPr lang="tr-TR" sz="2400" dirty="0"/>
              <a:t> </a:t>
            </a:r>
            <a:r>
              <a:rPr lang="tr-TR" sz="2400" dirty="0" err="1"/>
              <a:t>perforasyonlardan</a:t>
            </a:r>
            <a:r>
              <a:rPr lang="tr-TR" sz="2400" dirty="0"/>
              <a:t> taşması veya yanlışlıkla doku içine enjeksiyonu ile meydana gelir.</a:t>
            </a:r>
          </a:p>
          <a:p>
            <a:pPr marL="342900" indent="-342900">
              <a:buFont typeface="Arial" charset="-94"/>
              <a:buChar char="•"/>
            </a:pPr>
            <a:r>
              <a:rPr lang="tr-TR" sz="2400" dirty="0" err="1"/>
              <a:t>Dental</a:t>
            </a:r>
            <a:r>
              <a:rPr lang="tr-TR" sz="2400" dirty="0"/>
              <a:t> tedavi için daha önce anestezi altına alınmış alanlarda bile şiddetli ağrı</a:t>
            </a:r>
          </a:p>
          <a:p>
            <a:pPr marL="342900" indent="-342900">
              <a:buFont typeface="Arial" charset="-94"/>
              <a:buChar char="•"/>
            </a:pPr>
            <a:r>
              <a:rPr lang="tr-TR" sz="2400" dirty="0"/>
              <a:t>Şişlik</a:t>
            </a:r>
          </a:p>
          <a:p>
            <a:pPr marL="342900" indent="-342900">
              <a:buFont typeface="Arial" charset="-94"/>
              <a:buChar char="•"/>
            </a:pPr>
            <a:r>
              <a:rPr lang="tr-TR" sz="2400" dirty="0"/>
              <a:t>Dokular arası ve diş boyunca kanama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925331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09" y="247073"/>
            <a:ext cx="8007350" cy="206375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3" y="2509679"/>
            <a:ext cx="3262744" cy="414811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584" y="2431084"/>
            <a:ext cx="3175000" cy="430530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962" y="1579418"/>
            <a:ext cx="3904216" cy="527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9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599" y="745958"/>
            <a:ext cx="10130589" cy="5121442"/>
          </a:xfrm>
        </p:spPr>
        <p:txBody>
          <a:bodyPr>
            <a:normAutofit/>
          </a:bodyPr>
          <a:lstStyle/>
          <a:p>
            <a:r>
              <a:rPr lang="tr-TR" sz="2400" dirty="0" err="1">
                <a:solidFill>
                  <a:schemeClr val="tx1"/>
                </a:solidFill>
              </a:rPr>
              <a:t>Hipoklorit</a:t>
            </a:r>
            <a:r>
              <a:rPr lang="tr-TR" sz="2400" dirty="0">
                <a:solidFill>
                  <a:schemeClr val="tx1"/>
                </a:solidFill>
              </a:rPr>
              <a:t> kazalarını engellemek için</a:t>
            </a:r>
          </a:p>
          <a:p>
            <a:pPr lvl="1"/>
            <a:r>
              <a:rPr lang="tr-TR" sz="2800" i="0" dirty="0">
                <a:solidFill>
                  <a:schemeClr val="tx1"/>
                </a:solidFill>
              </a:rPr>
              <a:t>Hasta ve diş hekiminin gözleri özel gözlüklerle veya siperle korunmalıdır.</a:t>
            </a:r>
          </a:p>
          <a:p>
            <a:pPr lvl="1"/>
            <a:r>
              <a:rPr lang="tr-TR" sz="2800" i="0" dirty="0">
                <a:solidFill>
                  <a:schemeClr val="tx1"/>
                </a:solidFill>
              </a:rPr>
              <a:t>Enjektörün iğnesi </a:t>
            </a:r>
            <a:r>
              <a:rPr lang="tr-TR" sz="2800" i="0" dirty="0" err="1">
                <a:solidFill>
                  <a:schemeClr val="tx1"/>
                </a:solidFill>
              </a:rPr>
              <a:t>enjentöre</a:t>
            </a:r>
            <a:r>
              <a:rPr lang="tr-TR" sz="2800" i="0" dirty="0">
                <a:solidFill>
                  <a:schemeClr val="tx1"/>
                </a:solidFill>
              </a:rPr>
              <a:t> sıkı sıkı oturtulmalıdır</a:t>
            </a:r>
          </a:p>
          <a:p>
            <a:pPr lvl="1"/>
            <a:r>
              <a:rPr lang="tr-TR" sz="2800" i="0" dirty="0" err="1">
                <a:solidFill>
                  <a:schemeClr val="tx1"/>
                </a:solidFill>
              </a:rPr>
              <a:t>İrrigasyon</a:t>
            </a:r>
            <a:r>
              <a:rPr lang="tr-TR" sz="2800" i="0" dirty="0">
                <a:solidFill>
                  <a:schemeClr val="tx1"/>
                </a:solidFill>
              </a:rPr>
              <a:t> esnasında iğnenin kök kanalında sıkışması önlenmelidir.</a:t>
            </a:r>
          </a:p>
          <a:p>
            <a:pPr lvl="1"/>
            <a:r>
              <a:rPr lang="tr-TR" sz="2800" i="0" dirty="0">
                <a:solidFill>
                  <a:schemeClr val="tx1"/>
                </a:solidFill>
              </a:rPr>
              <a:t>Solüsyon kanal içerisine basınçla uygulanmamalıdır.</a:t>
            </a:r>
          </a:p>
          <a:p>
            <a:pPr lvl="1"/>
            <a:r>
              <a:rPr lang="tr-TR" sz="2800" i="0" dirty="0">
                <a:solidFill>
                  <a:schemeClr val="tx1"/>
                </a:solidFill>
              </a:rPr>
              <a:t>Lastik örtü kullanılmalıdır.</a:t>
            </a:r>
          </a:p>
          <a:p>
            <a:pPr lvl="1"/>
            <a:r>
              <a:rPr lang="tr-TR" sz="2800" i="0" dirty="0">
                <a:solidFill>
                  <a:schemeClr val="tx1"/>
                </a:solidFill>
              </a:rPr>
              <a:t>Özel </a:t>
            </a:r>
            <a:r>
              <a:rPr lang="tr-TR" sz="2800" i="0" dirty="0" err="1">
                <a:solidFill>
                  <a:schemeClr val="tx1"/>
                </a:solidFill>
              </a:rPr>
              <a:t>irrigasyon</a:t>
            </a:r>
            <a:r>
              <a:rPr lang="tr-TR" sz="2800" i="0" dirty="0">
                <a:solidFill>
                  <a:schemeClr val="tx1"/>
                </a:solidFill>
              </a:rPr>
              <a:t> iğneleri kullanılmalıdır.</a:t>
            </a:r>
          </a:p>
          <a:p>
            <a:pPr lvl="1"/>
            <a:r>
              <a:rPr lang="tr-TR" sz="2800" i="0" dirty="0">
                <a:solidFill>
                  <a:schemeClr val="tx1"/>
                </a:solidFill>
              </a:rPr>
              <a:t>İğnelerin kanal içindeki </a:t>
            </a:r>
            <a:r>
              <a:rPr lang="tr-TR" sz="2800" i="0" dirty="0" err="1">
                <a:solidFill>
                  <a:schemeClr val="tx1"/>
                </a:solidFill>
              </a:rPr>
              <a:t>penetrasyonu</a:t>
            </a:r>
            <a:r>
              <a:rPr lang="tr-TR" sz="2800" i="0" dirty="0">
                <a:solidFill>
                  <a:schemeClr val="tx1"/>
                </a:solidFill>
              </a:rPr>
              <a:t> </a:t>
            </a:r>
            <a:r>
              <a:rPr lang="tr-TR" sz="2800" i="0" dirty="0" err="1">
                <a:solidFill>
                  <a:schemeClr val="tx1"/>
                </a:solidFill>
              </a:rPr>
              <a:t>stoperlarla</a:t>
            </a:r>
            <a:r>
              <a:rPr lang="tr-TR" sz="2800" i="0" dirty="0">
                <a:solidFill>
                  <a:schemeClr val="tx1"/>
                </a:solidFill>
              </a:rPr>
              <a:t> kontrol edilmelidir.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700571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967" y="1184775"/>
            <a:ext cx="10434267" cy="382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6192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697832"/>
            <a:ext cx="9601200" cy="516956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Hekim </a:t>
            </a:r>
            <a:r>
              <a:rPr lang="tr-TR" sz="2400" dirty="0" err="1">
                <a:solidFill>
                  <a:schemeClr val="tx1"/>
                </a:solidFill>
              </a:rPr>
              <a:t>hipoklorit</a:t>
            </a:r>
            <a:r>
              <a:rPr lang="tr-TR" sz="2400" dirty="0">
                <a:solidFill>
                  <a:schemeClr val="tx1"/>
                </a:solidFill>
              </a:rPr>
              <a:t> kazasının oluştuğunun farkına varmalıdır.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İlk olarak acil olan ağrı ve şişlik ile uğraşılmalıdır. 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Etkisi uzun süren bir </a:t>
            </a:r>
            <a:r>
              <a:rPr lang="tr-TR" sz="2400" dirty="0" err="1">
                <a:solidFill>
                  <a:schemeClr val="tx1"/>
                </a:solidFill>
              </a:rPr>
              <a:t>anestezik</a:t>
            </a:r>
            <a:r>
              <a:rPr lang="tr-TR" sz="2400" dirty="0">
                <a:solidFill>
                  <a:schemeClr val="tx1"/>
                </a:solidFill>
              </a:rPr>
              <a:t> solüsyonla </a:t>
            </a:r>
            <a:r>
              <a:rPr lang="tr-TR" sz="2400" dirty="0" err="1">
                <a:solidFill>
                  <a:schemeClr val="tx1"/>
                </a:solidFill>
              </a:rPr>
              <a:t>rejyonel</a:t>
            </a:r>
            <a:r>
              <a:rPr lang="tr-TR" sz="2400" dirty="0">
                <a:solidFill>
                  <a:schemeClr val="tx1"/>
                </a:solidFill>
              </a:rPr>
              <a:t> blok anestezi yapılmalıdır. 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Geniş bir bölgede yayılan </a:t>
            </a:r>
            <a:r>
              <a:rPr lang="tr-TR" sz="2400" dirty="0" err="1">
                <a:solidFill>
                  <a:schemeClr val="tx1"/>
                </a:solidFill>
              </a:rPr>
              <a:t>irrigantla</a:t>
            </a:r>
            <a:r>
              <a:rPr lang="tr-TR" sz="2400" dirty="0">
                <a:solidFill>
                  <a:schemeClr val="tx1"/>
                </a:solidFill>
              </a:rPr>
              <a:t> birlikte, ağrının tedavisi güçtür, çünkü, uzak anatomik yapılardaki semptomlar rahatsızlığa neden olmaya devam eder.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577316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854" y="951348"/>
            <a:ext cx="2544309" cy="450261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958" y="951348"/>
            <a:ext cx="3783869" cy="472513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914400" y="6296890"/>
            <a:ext cx="10589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https</a:t>
            </a:r>
            <a:r>
              <a:rPr lang="tr-TR" dirty="0"/>
              <a:t>://</a:t>
            </a:r>
            <a:r>
              <a:rPr lang="tr-TR" dirty="0" err="1"/>
              <a:t>www.ingentaconnect.com</a:t>
            </a:r>
            <a:r>
              <a:rPr lang="tr-TR" dirty="0"/>
              <a:t>/</a:t>
            </a:r>
            <a:r>
              <a:rPr lang="tr-TR" dirty="0" err="1"/>
              <a:t>content</a:t>
            </a:r>
            <a:r>
              <a:rPr lang="tr-TR" dirty="0"/>
              <a:t>/</a:t>
            </a:r>
            <a:r>
              <a:rPr lang="tr-TR" dirty="0" err="1"/>
              <a:t>aapd</a:t>
            </a:r>
            <a:r>
              <a:rPr lang="tr-TR" dirty="0"/>
              <a:t>/</a:t>
            </a:r>
            <a:r>
              <a:rPr lang="tr-TR" dirty="0" err="1"/>
              <a:t>pd</a:t>
            </a:r>
            <a:r>
              <a:rPr lang="tr-TR" dirty="0"/>
              <a:t>/2013/00000035/00000007/art00014?crawler=</a:t>
            </a:r>
            <a:r>
              <a:rPr lang="tr-TR" dirty="0" err="1"/>
              <a:t>true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258929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347537"/>
            <a:ext cx="9601200" cy="45198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Hekim, hastaya güven verip sakinleştirmelidir. 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Mevcut ise, nitrik oksit </a:t>
            </a:r>
            <a:r>
              <a:rPr lang="tr-TR" sz="2400" dirty="0" err="1">
                <a:solidFill>
                  <a:schemeClr val="tx1"/>
                </a:solidFill>
              </a:rPr>
              <a:t>sedasyonu</a:t>
            </a:r>
            <a:r>
              <a:rPr lang="tr-TR" sz="2400" dirty="0">
                <a:solidFill>
                  <a:schemeClr val="tx1"/>
                </a:solidFill>
              </a:rPr>
              <a:t>, acil durumun geri kalan kısmı boyunca hastaya yardımcı olur. 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Diş sonraki 30 dakika boyunca takip edilmelidir. Kanaldan kanlı </a:t>
            </a:r>
            <a:r>
              <a:rPr lang="tr-TR" sz="2400" dirty="0" err="1">
                <a:solidFill>
                  <a:schemeClr val="tx1"/>
                </a:solidFill>
              </a:rPr>
              <a:t>eksuda</a:t>
            </a:r>
            <a:r>
              <a:rPr lang="tr-TR" sz="2400" dirty="0">
                <a:solidFill>
                  <a:schemeClr val="tx1"/>
                </a:solidFill>
              </a:rPr>
              <a:t> çıkabilir, bu kanama, vücudun </a:t>
            </a:r>
            <a:r>
              <a:rPr lang="tr-TR" sz="2400" dirty="0" err="1">
                <a:solidFill>
                  <a:schemeClr val="tx1"/>
                </a:solidFill>
              </a:rPr>
              <a:t>irrigana</a:t>
            </a:r>
            <a:r>
              <a:rPr lang="tr-TR" sz="2400" dirty="0">
                <a:solidFill>
                  <a:schemeClr val="tx1"/>
                </a:solidFill>
              </a:rPr>
              <a:t> reaksiyonudur. 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Drenaj sürerse, hekim dişi sonraki 24 saat boyunca açık bırakmayı dikkate almalıdır.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22494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429126"/>
            <a:ext cx="10161336" cy="577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9490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866274"/>
            <a:ext cx="9601200" cy="500112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chemeClr val="tx1"/>
                </a:solidFill>
              </a:rPr>
              <a:t>Antibiyotik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Tedavi edilen dişin </a:t>
            </a:r>
            <a:r>
              <a:rPr lang="tr-TR" sz="2400" dirty="0" err="1">
                <a:solidFill>
                  <a:schemeClr val="tx1"/>
                </a:solidFill>
              </a:rPr>
              <a:t>pulpası</a:t>
            </a:r>
            <a:r>
              <a:rPr lang="tr-TR" sz="2400" dirty="0">
                <a:solidFill>
                  <a:schemeClr val="tx1"/>
                </a:solidFill>
              </a:rPr>
              <a:t> çıkarılıp, temizleme ve şekillendirme işlemleri tamamlanmış ise, penisilin tedavisi (günde 5 kez 500mg, 7 gün) yardımcı olabilir.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5115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034716"/>
            <a:ext cx="9601200" cy="4832684"/>
          </a:xfrm>
        </p:spPr>
        <p:txBody>
          <a:bodyPr/>
          <a:lstStyle/>
          <a:p>
            <a:r>
              <a:rPr lang="tr-TR" sz="2400" b="1" dirty="0">
                <a:solidFill>
                  <a:schemeClr val="tx1"/>
                </a:solidFill>
              </a:rPr>
              <a:t>Analjezik</a:t>
            </a:r>
          </a:p>
          <a:p>
            <a:r>
              <a:rPr lang="tr-TR" sz="2400" dirty="0">
                <a:solidFill>
                  <a:schemeClr val="tx1"/>
                </a:solidFill>
              </a:rPr>
              <a:t>Aspirin kullanımı sonucu oluşabilecek muhtemel kanama komplikasyonları nedeniyle diğer NSAI ilaçlar ve </a:t>
            </a:r>
            <a:r>
              <a:rPr lang="tr-TR" sz="2400" dirty="0" err="1">
                <a:solidFill>
                  <a:schemeClr val="tx1"/>
                </a:solidFill>
              </a:rPr>
              <a:t>asetaminofen</a:t>
            </a:r>
            <a:r>
              <a:rPr lang="tr-TR" sz="2400" dirty="0">
                <a:solidFill>
                  <a:schemeClr val="tx1"/>
                </a:solidFill>
              </a:rPr>
              <a:t>-narkotik analjezik kombinasyonları daha uygun olabilir. </a:t>
            </a:r>
          </a:p>
          <a:p>
            <a:r>
              <a:rPr lang="tr-TR" sz="2400" dirty="0">
                <a:solidFill>
                  <a:schemeClr val="tx1"/>
                </a:solidFill>
              </a:rPr>
              <a:t>Şişlik çok büyük ise, hasta zedelememesi için uyarılmalıdır.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514579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155032"/>
            <a:ext cx="9601200" cy="471236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400" dirty="0" err="1">
                <a:solidFill>
                  <a:schemeClr val="tx1"/>
                </a:solidFill>
              </a:rPr>
              <a:t>Steroidler</a:t>
            </a:r>
            <a:r>
              <a:rPr lang="tr-TR" sz="2400" dirty="0">
                <a:solidFill>
                  <a:schemeClr val="tx1"/>
                </a:solidFill>
              </a:rPr>
              <a:t>, </a:t>
            </a:r>
            <a:r>
              <a:rPr lang="tr-TR" sz="2400" dirty="0" err="1">
                <a:solidFill>
                  <a:schemeClr val="tx1"/>
                </a:solidFill>
              </a:rPr>
              <a:t>inflamasyon</a:t>
            </a:r>
            <a:r>
              <a:rPr lang="tr-TR" sz="2400" dirty="0">
                <a:solidFill>
                  <a:schemeClr val="tx1"/>
                </a:solidFill>
              </a:rPr>
              <a:t> oluşumunu </a:t>
            </a:r>
            <a:r>
              <a:rPr lang="tr-TR" sz="2400" dirty="0" err="1">
                <a:solidFill>
                  <a:schemeClr val="tx1"/>
                </a:solidFill>
              </a:rPr>
              <a:t>minimalize</a:t>
            </a:r>
            <a:r>
              <a:rPr lang="tr-TR" sz="2400" dirty="0">
                <a:solidFill>
                  <a:schemeClr val="tx1"/>
                </a:solidFill>
              </a:rPr>
              <a:t> etmeye yarar.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Hastaya evde uygulaması gereken talimatlar verilmelidir. İlk 6 saat soğuk kompres daha sonra ılık kompres uygulaması söylenmelidir.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Hekim hastayı bilgilendirmelidir.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5540482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İrrigasyon</a:t>
            </a:r>
            <a:r>
              <a:rPr lang="tr-TR" dirty="0"/>
              <a:t> solüsyonları ile ilgili alerjik reaksiyonlar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Hidrojen peroksit, </a:t>
            </a:r>
            <a:r>
              <a:rPr lang="tr-TR" dirty="0" err="1"/>
              <a:t>klorheksidin</a:t>
            </a:r>
            <a:r>
              <a:rPr lang="tr-TR" dirty="0"/>
              <a:t>, iyot potasyum iyodür, EDTA ve sodyum </a:t>
            </a:r>
            <a:r>
              <a:rPr lang="tr-TR" dirty="0" err="1"/>
              <a:t>hipoklorit</a:t>
            </a:r>
            <a:r>
              <a:rPr lang="tr-TR" dirty="0"/>
              <a:t> alerjik reaksiyonlara yol açabilirler.</a:t>
            </a:r>
          </a:p>
          <a:p>
            <a:r>
              <a:rPr lang="tr-TR" dirty="0"/>
              <a:t>Önlemler:</a:t>
            </a:r>
          </a:p>
          <a:p>
            <a:pPr lvl="1"/>
            <a:r>
              <a:rPr lang="tr-TR" dirty="0"/>
              <a:t>Detaylı </a:t>
            </a:r>
            <a:r>
              <a:rPr lang="tr-TR" dirty="0" err="1"/>
              <a:t>anamnez</a:t>
            </a:r>
            <a:endParaRPr lang="tr-TR" dirty="0"/>
          </a:p>
          <a:p>
            <a:pPr lvl="1"/>
            <a:r>
              <a:rPr lang="tr-TR" dirty="0"/>
              <a:t>Gerektiğinde alerji uzmanına konsültasyon</a:t>
            </a:r>
          </a:p>
          <a:p>
            <a:pPr lvl="1"/>
            <a:r>
              <a:rPr lang="tr-TR" dirty="0"/>
              <a:t>Alternatif </a:t>
            </a:r>
            <a:r>
              <a:rPr lang="tr-TR" dirty="0" err="1"/>
              <a:t>irrigasyon</a:t>
            </a:r>
            <a:r>
              <a:rPr lang="tr-TR" dirty="0"/>
              <a:t> solüsyonları</a:t>
            </a:r>
          </a:p>
        </p:txBody>
      </p:sp>
    </p:spTree>
    <p:extLst>
      <p:ext uri="{BB962C8B-B14F-4D97-AF65-F5344CB8AC3E}">
        <p14:creationId xmlns:p14="http://schemas.microsoft.com/office/powerpoint/2010/main" val="22105111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50495"/>
          </a:xfrm>
        </p:spPr>
        <p:txBody>
          <a:bodyPr/>
          <a:lstStyle/>
          <a:p>
            <a:r>
              <a:rPr lang="tr-TR" dirty="0" err="1"/>
              <a:t>Medikamanlarla</a:t>
            </a:r>
            <a:r>
              <a:rPr lang="tr-TR" dirty="0"/>
              <a:t> ilgili komplikasyonlar</a:t>
            </a:r>
          </a:p>
        </p:txBody>
      </p:sp>
      <p:sp>
        <p:nvSpPr>
          <p:cNvPr id="4" name="Dikdörtgen 3"/>
          <p:cNvSpPr/>
          <p:nvPr/>
        </p:nvSpPr>
        <p:spPr>
          <a:xfrm>
            <a:off x="1371600" y="1636295"/>
            <a:ext cx="93846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Loss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of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sight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caused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by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calcium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hydroxide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paste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accidentally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splashed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into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the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eye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during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endodontic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treatment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: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case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b="1" dirty="0" err="1">
                <a:solidFill>
                  <a:srgbClr val="000000"/>
                </a:solidFill>
                <a:latin typeface="arial" charset="0"/>
              </a:rPr>
              <a:t>report</a:t>
            </a:r>
            <a:r>
              <a:rPr lang="tr-TR" b="1" dirty="0">
                <a:solidFill>
                  <a:srgbClr val="000000"/>
                </a:solidFill>
                <a:latin typeface="arial" charset="0"/>
              </a:rPr>
              <a:t>.</a:t>
            </a:r>
          </a:p>
          <a:p>
            <a:endParaRPr lang="tr-TR" b="1" dirty="0">
              <a:solidFill>
                <a:srgbClr val="000000"/>
              </a:solidFill>
              <a:latin typeface="arial" charset="0"/>
            </a:endParaRPr>
          </a:p>
          <a:p>
            <a:br>
              <a:rPr lang="tr-TR" dirty="0"/>
            </a:b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074" y="2164270"/>
            <a:ext cx="4089400" cy="430530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2202448" y="3024258"/>
            <a:ext cx="33447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/>
              <a:t>Hekim kullandığı ajanların kimyasal etkilerinden hastası kadar</a:t>
            </a:r>
          </a:p>
          <a:p>
            <a:pPr algn="just"/>
            <a:r>
              <a:rPr lang="tr-TR" dirty="0"/>
              <a:t>kendini de korumalıdır.</a:t>
            </a:r>
          </a:p>
          <a:p>
            <a:pPr algn="just"/>
            <a:r>
              <a:rPr lang="tr-TR" dirty="0"/>
              <a:t>Maske, siper, gözlük kullanımı ile kolayca önlenebilecek komplikasyonlar kalıcı hasarlara sebep olabilir.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328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0179"/>
          </a:xfrm>
        </p:spPr>
        <p:txBody>
          <a:bodyPr/>
          <a:lstStyle/>
          <a:p>
            <a:r>
              <a:rPr lang="tr-TR"/>
              <a:t>Amfizem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849582"/>
            <a:ext cx="9601200" cy="3581400"/>
          </a:xfrm>
        </p:spPr>
        <p:txBody>
          <a:bodyPr>
            <a:noAutofit/>
          </a:bodyPr>
          <a:lstStyle/>
          <a:p>
            <a:r>
              <a:rPr lang="tr-TR" sz="2400" dirty="0" err="1"/>
              <a:t>Endodontik</a:t>
            </a:r>
            <a:r>
              <a:rPr lang="tr-TR" sz="2400" dirty="0"/>
              <a:t> tedavi esnasında giriş </a:t>
            </a:r>
            <a:r>
              <a:rPr lang="tr-TR" sz="2400" dirty="0" err="1"/>
              <a:t>kavitesinin</a:t>
            </a:r>
            <a:r>
              <a:rPr lang="tr-TR" sz="2400" dirty="0"/>
              <a:t> hava ile kurutulması sonucunda havanın </a:t>
            </a:r>
            <a:r>
              <a:rPr lang="tr-TR" sz="2400" dirty="0" err="1"/>
              <a:t>foramen</a:t>
            </a:r>
            <a:r>
              <a:rPr lang="tr-TR" sz="2400" dirty="0"/>
              <a:t> </a:t>
            </a:r>
            <a:r>
              <a:rPr lang="tr-TR" sz="2400" dirty="0" err="1"/>
              <a:t>apikaleden</a:t>
            </a:r>
            <a:r>
              <a:rPr lang="tr-TR" sz="2400" dirty="0"/>
              <a:t> geçip </a:t>
            </a:r>
            <a:r>
              <a:rPr lang="tr-TR" sz="2400" dirty="0" err="1"/>
              <a:t>subkütan</a:t>
            </a:r>
            <a:r>
              <a:rPr lang="tr-TR" sz="2400" dirty="0"/>
              <a:t> dokular arasına yerleşmesiyle meydana gelir.</a:t>
            </a:r>
          </a:p>
          <a:p>
            <a:r>
              <a:rPr lang="tr-TR" sz="2400" dirty="0" err="1"/>
              <a:t>Foramen</a:t>
            </a:r>
            <a:r>
              <a:rPr lang="tr-TR" sz="2400" dirty="0"/>
              <a:t> </a:t>
            </a:r>
            <a:r>
              <a:rPr lang="tr-TR" sz="2400" dirty="0" err="1"/>
              <a:t>apikaleden</a:t>
            </a:r>
            <a:r>
              <a:rPr lang="tr-TR" sz="2400" dirty="0"/>
              <a:t> geçen hava hacmi arttığında ve derin </a:t>
            </a:r>
            <a:r>
              <a:rPr lang="tr-TR" sz="2400" dirty="0" err="1"/>
              <a:t>fasyaya</a:t>
            </a:r>
            <a:r>
              <a:rPr lang="tr-TR" sz="2400" dirty="0"/>
              <a:t> ulaştığında hayatı tehdit edici ciddi komplikasyonlar gelişebilir.</a:t>
            </a:r>
          </a:p>
          <a:p>
            <a:r>
              <a:rPr lang="tr-TR" sz="2400" dirty="0"/>
              <a:t>Hava amfizemi kolaylıkla </a:t>
            </a:r>
            <a:r>
              <a:rPr lang="tr-TR" sz="2400" dirty="0" err="1"/>
              <a:t>infeksiyon</a:t>
            </a:r>
            <a:r>
              <a:rPr lang="tr-TR" sz="2400" dirty="0"/>
              <a:t> ile karışabilmektedir çünkü belirtileri şişlik ve ağrıdır.</a:t>
            </a:r>
          </a:p>
          <a:p>
            <a:r>
              <a:rPr lang="tr-TR" sz="2400" dirty="0"/>
              <a:t>Çoğu durumda da hava ile birlikte mikroorganizmalar da geçtiğinden </a:t>
            </a:r>
            <a:r>
              <a:rPr lang="tr-TR" sz="2400" dirty="0" err="1"/>
              <a:t>infeksiyon</a:t>
            </a:r>
            <a:r>
              <a:rPr lang="tr-TR" sz="2400" dirty="0"/>
              <a:t> duruma eşlik eder.</a:t>
            </a:r>
          </a:p>
        </p:txBody>
      </p:sp>
    </p:spTree>
    <p:extLst>
      <p:ext uri="{BB962C8B-B14F-4D97-AF65-F5344CB8AC3E}">
        <p14:creationId xmlns:p14="http://schemas.microsoft.com/office/powerpoint/2010/main" val="2577089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97527"/>
          </a:xfrm>
        </p:spPr>
        <p:txBody>
          <a:bodyPr/>
          <a:lstStyle/>
          <a:p>
            <a:r>
              <a:rPr lang="tr-TR"/>
              <a:t>Hidrojen peroksit ve amfizem ilişkisi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683327"/>
            <a:ext cx="9601200" cy="4184073"/>
          </a:xfrm>
        </p:spPr>
        <p:txBody>
          <a:bodyPr>
            <a:normAutofit/>
          </a:bodyPr>
          <a:lstStyle/>
          <a:p>
            <a:r>
              <a:rPr lang="tr-TR" sz="2400" dirty="0"/>
              <a:t>Hidrojen peroksit organik dokularla temas ettiğinde hızlı bir </a:t>
            </a:r>
            <a:r>
              <a:rPr lang="tr-TR" sz="2400" dirty="0" err="1"/>
              <a:t>efervesan</a:t>
            </a:r>
            <a:r>
              <a:rPr lang="tr-TR" sz="2400" dirty="0"/>
              <a:t> etki gösterir ve gaz açığa çıkarır.</a:t>
            </a:r>
          </a:p>
          <a:p>
            <a:r>
              <a:rPr lang="tr-TR" sz="2400" dirty="0" err="1"/>
              <a:t>Maksiller</a:t>
            </a:r>
            <a:r>
              <a:rPr lang="tr-TR" sz="2400" dirty="0"/>
              <a:t> dişlerin tedavisi esnasında bu gazların kök kanalından </a:t>
            </a:r>
            <a:r>
              <a:rPr lang="tr-TR" sz="2400" dirty="0" err="1"/>
              <a:t>periradiküler</a:t>
            </a:r>
            <a:r>
              <a:rPr lang="tr-TR" sz="2400" dirty="0"/>
              <a:t> dokulara geçebileceği düşünülür.</a:t>
            </a:r>
          </a:p>
          <a:p>
            <a:r>
              <a:rPr lang="tr-TR" sz="2400" dirty="0"/>
              <a:t>Bu sebeple </a:t>
            </a:r>
            <a:r>
              <a:rPr lang="tr-TR" sz="2400" dirty="0" err="1"/>
              <a:t>maksiller</a:t>
            </a:r>
            <a:r>
              <a:rPr lang="tr-TR" sz="2400" dirty="0"/>
              <a:t> dişlerin kanal tedavisi esnasında hidrojen peroksit ile </a:t>
            </a:r>
            <a:r>
              <a:rPr lang="tr-TR" sz="2400" dirty="0" err="1"/>
              <a:t>irrigasyon</a:t>
            </a:r>
            <a:r>
              <a:rPr lang="tr-TR" sz="2400" dirty="0"/>
              <a:t> önerilmez.</a:t>
            </a:r>
          </a:p>
        </p:txBody>
      </p:sp>
    </p:spTree>
    <p:extLst>
      <p:ext uri="{BB962C8B-B14F-4D97-AF65-F5344CB8AC3E}">
        <p14:creationId xmlns:p14="http://schemas.microsoft.com/office/powerpoint/2010/main" val="185028638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44236"/>
          </a:xfrm>
        </p:spPr>
        <p:txBody>
          <a:bodyPr>
            <a:normAutofit fontScale="90000"/>
          </a:bodyPr>
          <a:lstStyle/>
          <a:p>
            <a:r>
              <a:rPr lang="tr-TR"/>
              <a:t>Amfizemin önlenmesi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891145"/>
            <a:ext cx="9601200" cy="4426528"/>
          </a:xfrm>
        </p:spPr>
        <p:txBody>
          <a:bodyPr>
            <a:normAutofit/>
          </a:bodyPr>
          <a:lstStyle/>
          <a:p>
            <a:r>
              <a:rPr lang="tr-TR" sz="2400" dirty="0"/>
              <a:t>Kanallar hava ile değil kağıt </a:t>
            </a:r>
            <a:r>
              <a:rPr lang="tr-TR" sz="2400" dirty="0" err="1"/>
              <a:t>konlarla</a:t>
            </a:r>
            <a:r>
              <a:rPr lang="tr-TR" sz="2400" dirty="0"/>
              <a:t> kurulanmalıdır.</a:t>
            </a:r>
          </a:p>
          <a:p>
            <a:r>
              <a:rPr lang="tr-TR" sz="2400" dirty="0" err="1"/>
              <a:t>Kavite</a:t>
            </a:r>
            <a:r>
              <a:rPr lang="tr-TR" sz="2400" dirty="0"/>
              <a:t> yakından hava ile kurulanmaz.</a:t>
            </a:r>
          </a:p>
          <a:p>
            <a:r>
              <a:rPr lang="tr-TR" sz="2400" dirty="0" err="1"/>
              <a:t>İrrigasyon</a:t>
            </a:r>
            <a:r>
              <a:rPr lang="tr-TR" sz="2400" dirty="0"/>
              <a:t> iğnelerinin şırıngalarında kalan hava boşaltılmalıdır.</a:t>
            </a:r>
          </a:p>
          <a:p>
            <a:r>
              <a:rPr lang="tr-TR" sz="2400" dirty="0"/>
              <a:t>Anestezi öncesi şırıngalarda hava bırakılmamalıdır.</a:t>
            </a:r>
          </a:p>
          <a:p>
            <a:r>
              <a:rPr lang="tr-TR" sz="2400" dirty="0" err="1"/>
              <a:t>Preparasyon</a:t>
            </a:r>
            <a:r>
              <a:rPr lang="tr-TR" sz="2400" dirty="0"/>
              <a:t> esnasında </a:t>
            </a:r>
            <a:r>
              <a:rPr lang="tr-TR" sz="2400" dirty="0" err="1"/>
              <a:t>perforasyondan</a:t>
            </a:r>
            <a:r>
              <a:rPr lang="tr-TR" sz="2400" dirty="0"/>
              <a:t> şüpheleniliyorsa bir an önce </a:t>
            </a:r>
            <a:r>
              <a:rPr lang="tr-TR" sz="2400" dirty="0" err="1"/>
              <a:t>preparasyon</a:t>
            </a:r>
            <a:r>
              <a:rPr lang="tr-TR" sz="2400" dirty="0"/>
              <a:t> bırakılıp araştırılmalı</a:t>
            </a:r>
          </a:p>
          <a:p>
            <a:r>
              <a:rPr lang="tr-TR" sz="2400" dirty="0" err="1"/>
              <a:t>Apikal</a:t>
            </a:r>
            <a:r>
              <a:rPr lang="tr-TR" sz="2400" dirty="0"/>
              <a:t> </a:t>
            </a:r>
            <a:r>
              <a:rPr lang="tr-TR" sz="2400" dirty="0" err="1"/>
              <a:t>daralımın</a:t>
            </a:r>
            <a:r>
              <a:rPr lang="tr-TR" sz="2400" dirty="0"/>
              <a:t> </a:t>
            </a:r>
            <a:r>
              <a:rPr lang="tr-TR" sz="2400" dirty="0" err="1"/>
              <a:t>iyatrojenik</a:t>
            </a:r>
            <a:r>
              <a:rPr lang="tr-TR" sz="2400" dirty="0"/>
              <a:t> genişletilmesinden kaçınılmalı</a:t>
            </a:r>
          </a:p>
          <a:p>
            <a:r>
              <a:rPr lang="tr-TR" sz="2400" dirty="0"/>
              <a:t>Lastik örtü</a:t>
            </a:r>
          </a:p>
          <a:p>
            <a:r>
              <a:rPr lang="tr-TR" sz="2400" dirty="0"/>
              <a:t>Yandan delikli iğneler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979852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68" y="344632"/>
            <a:ext cx="4356100" cy="62103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5631873" y="2326397"/>
            <a:ext cx="591553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tr-TR" sz="2000" dirty="0"/>
              <a:t>Ani ağrı</a:t>
            </a:r>
          </a:p>
          <a:p>
            <a:pPr marL="342900" indent="-342900">
              <a:buFont typeface="Arial" charset="0"/>
              <a:buChar char="•"/>
            </a:pPr>
            <a:r>
              <a:rPr lang="tr-TR" sz="2000" dirty="0"/>
              <a:t>Şişlik</a:t>
            </a:r>
          </a:p>
          <a:p>
            <a:pPr marL="342900" indent="-342900">
              <a:buFont typeface="Arial" charset="0"/>
              <a:buChar char="•"/>
            </a:pPr>
            <a:r>
              <a:rPr lang="tr-TR" sz="2000" dirty="0" err="1"/>
              <a:t>Krepitasyon</a:t>
            </a:r>
            <a:endParaRPr lang="tr-TR" sz="2000" dirty="0"/>
          </a:p>
          <a:p>
            <a:pPr marL="342900" indent="-342900">
              <a:buFont typeface="Arial" charset="0"/>
              <a:buChar char="•"/>
            </a:pPr>
            <a:r>
              <a:rPr lang="tr-TR" sz="2000" dirty="0" err="1"/>
              <a:t>Eritem</a:t>
            </a:r>
            <a:endParaRPr lang="tr-TR" sz="2000" dirty="0"/>
          </a:p>
          <a:p>
            <a:pPr marL="342900" indent="-342900">
              <a:buFont typeface="Arial" charset="0"/>
              <a:buChar char="•"/>
            </a:pPr>
            <a:r>
              <a:rPr lang="tr-TR" sz="2000" dirty="0" err="1"/>
              <a:t>Lenfadenopati</a:t>
            </a:r>
            <a:endParaRPr lang="tr-TR" sz="2000" dirty="0"/>
          </a:p>
          <a:p>
            <a:pPr marL="342900" indent="-342900">
              <a:buFont typeface="Arial" charset="0"/>
              <a:buChar char="•"/>
            </a:pPr>
            <a:r>
              <a:rPr lang="tr-TR" sz="2000" dirty="0"/>
              <a:t>Manyetik rezonans görüntülemede yumuşak doku</a:t>
            </a:r>
          </a:p>
          <a:p>
            <a:r>
              <a:rPr lang="tr-TR" sz="2000" dirty="0"/>
              <a:t>içindeki hava boşluğu</a:t>
            </a:r>
          </a:p>
        </p:txBody>
      </p:sp>
    </p:spTree>
    <p:extLst>
      <p:ext uri="{BB962C8B-B14F-4D97-AF65-F5344CB8AC3E}">
        <p14:creationId xmlns:p14="http://schemas.microsoft.com/office/powerpoint/2010/main" val="95768401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394854"/>
            <a:ext cx="9601200" cy="685800"/>
          </a:xfrm>
        </p:spPr>
        <p:txBody>
          <a:bodyPr>
            <a:normAutofit fontScale="90000"/>
          </a:bodyPr>
          <a:lstStyle/>
          <a:p>
            <a:r>
              <a:rPr lang="tr-TR" dirty="0"/>
              <a:t>Tedavi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558636"/>
            <a:ext cx="9601200" cy="4308764"/>
          </a:xfrm>
        </p:spPr>
        <p:txBody>
          <a:bodyPr>
            <a:normAutofit/>
          </a:bodyPr>
          <a:lstStyle/>
          <a:p>
            <a:r>
              <a:rPr lang="tr-TR" sz="2400" dirty="0"/>
              <a:t>Amfizemin tedavisi hastanın semptomlarına göre değişiklik gösterir.</a:t>
            </a:r>
          </a:p>
          <a:p>
            <a:r>
              <a:rPr lang="tr-TR" sz="2400" dirty="0"/>
              <a:t>Hafif </a:t>
            </a:r>
            <a:r>
              <a:rPr lang="mr-IN" sz="2400" dirty="0"/>
              <a:t>–</a:t>
            </a:r>
            <a:r>
              <a:rPr lang="tr-TR" sz="2400" dirty="0"/>
              <a:t> orta şiddetteki durumlarda hastanın bilgilendirilmesi ve sakinleştirilmesi yeterli olur.</a:t>
            </a:r>
          </a:p>
          <a:p>
            <a:r>
              <a:rPr lang="tr-TR" sz="2400" dirty="0"/>
              <a:t>İyileşmenin birkaç gün </a:t>
            </a:r>
            <a:r>
              <a:rPr lang="mr-IN" sz="2400" dirty="0"/>
              <a:t>-</a:t>
            </a:r>
            <a:r>
              <a:rPr lang="tr-TR" sz="2400" dirty="0"/>
              <a:t> hafta alabileceği belirtilmelidir.</a:t>
            </a:r>
          </a:p>
          <a:p>
            <a:r>
              <a:rPr lang="tr-TR" sz="2400" dirty="0"/>
              <a:t>Akut ağrıyı gidermek için lokal anestezi uygulanması ve analjezik verilmesi </a:t>
            </a:r>
          </a:p>
          <a:p>
            <a:r>
              <a:rPr lang="tr-TR" sz="2400" dirty="0"/>
              <a:t>Şişlik için ilk 24 saat soğuk kompres</a:t>
            </a:r>
          </a:p>
          <a:p>
            <a:r>
              <a:rPr lang="tr-TR" sz="2400" dirty="0"/>
              <a:t>Sonrasında ılık kompres ve gargara</a:t>
            </a:r>
          </a:p>
        </p:txBody>
      </p:sp>
    </p:spTree>
    <p:extLst>
      <p:ext uri="{BB962C8B-B14F-4D97-AF65-F5344CB8AC3E}">
        <p14:creationId xmlns:p14="http://schemas.microsoft.com/office/powerpoint/2010/main" val="15098318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21476" y="1504604"/>
            <a:ext cx="9601200" cy="3581400"/>
          </a:xfrm>
        </p:spPr>
        <p:txBody>
          <a:bodyPr>
            <a:noAutofit/>
          </a:bodyPr>
          <a:lstStyle/>
          <a:p>
            <a:r>
              <a:rPr lang="tr-TR" sz="2400" dirty="0"/>
              <a:t>Yüksek </a:t>
            </a:r>
            <a:r>
              <a:rPr lang="tr-TR" sz="2400" dirty="0" err="1"/>
              <a:t>infeksiyon</a:t>
            </a:r>
            <a:r>
              <a:rPr lang="tr-TR" sz="2400" dirty="0"/>
              <a:t> riski olan durumlarda antibiyotik</a:t>
            </a:r>
          </a:p>
          <a:p>
            <a:r>
              <a:rPr lang="tr-TR" sz="2400" dirty="0"/>
              <a:t>Akut semptomlar ortadan kalktığında kanal tedavisi tamamlanabilir.</a:t>
            </a:r>
          </a:p>
          <a:p>
            <a:r>
              <a:rPr lang="tr-TR" sz="2400" dirty="0"/>
              <a:t>Kanal tedavisi esnasında </a:t>
            </a:r>
            <a:r>
              <a:rPr lang="tr-TR" sz="2400" dirty="0" err="1"/>
              <a:t>klorheksidin</a:t>
            </a:r>
            <a:r>
              <a:rPr lang="tr-TR" sz="2400" dirty="0"/>
              <a:t> solüsyonu </a:t>
            </a:r>
            <a:r>
              <a:rPr lang="tr-TR" sz="2400" dirty="0" err="1"/>
              <a:t>irrigasyon</a:t>
            </a:r>
            <a:r>
              <a:rPr lang="tr-TR" sz="2400" dirty="0"/>
              <a:t> için önerilir.</a:t>
            </a:r>
          </a:p>
          <a:p>
            <a:r>
              <a:rPr lang="tr-TR" sz="2400" dirty="0"/>
              <a:t>Çok şiddetli vakalarda dişin çekimi gerekebilir.</a:t>
            </a:r>
          </a:p>
          <a:p>
            <a:r>
              <a:rPr lang="tr-TR" sz="2400" dirty="0"/>
              <a:t>Oksijen maskesi kullanımı amfizemin çözülmesini hızlandırabilir.</a:t>
            </a:r>
          </a:p>
          <a:p>
            <a:r>
              <a:rPr lang="tr-TR" sz="2400" dirty="0"/>
              <a:t>Boyun veya </a:t>
            </a:r>
            <a:r>
              <a:rPr lang="tr-TR" sz="2400" dirty="0" err="1"/>
              <a:t>mediastenuma</a:t>
            </a:r>
            <a:r>
              <a:rPr lang="tr-TR" sz="2400" dirty="0"/>
              <a:t> ilerlediği saptanırsa hastanın derhal hastaneye yatışı yapılmalıdır.</a:t>
            </a:r>
          </a:p>
        </p:txBody>
      </p:sp>
    </p:spTree>
    <p:extLst>
      <p:ext uri="{BB962C8B-B14F-4D97-AF65-F5344CB8AC3E}">
        <p14:creationId xmlns:p14="http://schemas.microsoft.com/office/powerpoint/2010/main" val="72182852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311727"/>
            <a:ext cx="9601200" cy="914400"/>
          </a:xfrm>
        </p:spPr>
        <p:txBody>
          <a:bodyPr/>
          <a:lstStyle/>
          <a:p>
            <a:r>
              <a:rPr lang="tr-TR" dirty="0" err="1"/>
              <a:t>Aspirasyon</a:t>
            </a:r>
            <a:r>
              <a:rPr lang="tr-TR" dirty="0"/>
              <a:t> &amp; Yutma kazaları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/>
              <a:t>Endodontide</a:t>
            </a:r>
            <a:r>
              <a:rPr lang="tr-TR" sz="2400" dirty="0"/>
              <a:t> kullanılan aletler boyutlarından ötürü yutulabilir veya </a:t>
            </a:r>
            <a:r>
              <a:rPr lang="tr-TR" sz="2400" dirty="0" err="1"/>
              <a:t>aspire</a:t>
            </a:r>
            <a:r>
              <a:rPr lang="tr-TR" sz="2400" dirty="0"/>
              <a:t> edilebilir.</a:t>
            </a:r>
          </a:p>
          <a:p>
            <a:r>
              <a:rPr lang="tr-TR" sz="2400" dirty="0"/>
              <a:t>Çoğunlukla </a:t>
            </a:r>
            <a:r>
              <a:rPr lang="tr-TR" sz="2400" dirty="0" err="1"/>
              <a:t>mandibular</a:t>
            </a:r>
            <a:r>
              <a:rPr lang="tr-TR" sz="2400" dirty="0"/>
              <a:t> </a:t>
            </a:r>
            <a:r>
              <a:rPr lang="tr-TR" sz="2400" dirty="0" err="1"/>
              <a:t>molar</a:t>
            </a:r>
            <a:r>
              <a:rPr lang="tr-TR" sz="2400" dirty="0"/>
              <a:t> dişlerin tedavisinde gerçekleşirler.</a:t>
            </a:r>
          </a:p>
          <a:p>
            <a:r>
              <a:rPr lang="tr-TR" sz="2400" dirty="0"/>
              <a:t>Aletlerin şekillerinden ötürü solunum veya sindirim organlarında </a:t>
            </a:r>
            <a:r>
              <a:rPr lang="tr-TR" sz="2400" dirty="0" err="1"/>
              <a:t>perforasyonlara</a:t>
            </a:r>
            <a:r>
              <a:rPr lang="tr-TR" sz="2400" dirty="0"/>
              <a:t> sebep olabilirler.</a:t>
            </a:r>
          </a:p>
          <a:p>
            <a:r>
              <a:rPr lang="tr-TR" sz="2400" dirty="0"/>
              <a:t>Ayrıca aletler çoğu zaman mikroorganizmalarla </a:t>
            </a:r>
            <a:r>
              <a:rPr lang="tr-TR" sz="2400" dirty="0" err="1"/>
              <a:t>kontamine</a:t>
            </a:r>
            <a:r>
              <a:rPr lang="tr-TR" sz="2400" dirty="0"/>
              <a:t> olduğundan temas ettikleri organlarda </a:t>
            </a:r>
            <a:r>
              <a:rPr lang="tr-TR" sz="2400" dirty="0" err="1"/>
              <a:t>infeksiyonlara</a:t>
            </a:r>
            <a:r>
              <a:rPr lang="tr-TR" sz="2400" dirty="0"/>
              <a:t> da neden olurlar (</a:t>
            </a:r>
            <a:r>
              <a:rPr lang="tr-TR" sz="2400" dirty="0" err="1"/>
              <a:t>mediastenit</a:t>
            </a:r>
            <a:r>
              <a:rPr lang="tr-TR" sz="2400" dirty="0"/>
              <a:t>, </a:t>
            </a:r>
            <a:r>
              <a:rPr lang="tr-TR" sz="2400" dirty="0" err="1"/>
              <a:t>pnömoni</a:t>
            </a:r>
            <a:r>
              <a:rPr lang="tr-TR" sz="2400" dirty="0"/>
              <a:t>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668887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95" y="336603"/>
            <a:ext cx="3915099" cy="2932545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638" y="803752"/>
            <a:ext cx="3281217" cy="493079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95" y="3876964"/>
            <a:ext cx="3894061" cy="273165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661" y="336603"/>
            <a:ext cx="3431666" cy="3540361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170" y="3876964"/>
            <a:ext cx="3099157" cy="305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601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18930"/>
          </a:xfrm>
        </p:spPr>
        <p:txBody>
          <a:bodyPr/>
          <a:lstStyle/>
          <a:p>
            <a:r>
              <a:rPr lang="tr-TR" dirty="0"/>
              <a:t>Önlemler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1600" y="1709530"/>
            <a:ext cx="9601200" cy="4157870"/>
          </a:xfrm>
        </p:spPr>
        <p:txBody>
          <a:bodyPr/>
          <a:lstStyle/>
          <a:p>
            <a:r>
              <a:rPr lang="tr-TR" dirty="0"/>
              <a:t>Lastik örtü (</a:t>
            </a:r>
            <a:r>
              <a:rPr lang="tr-TR" dirty="0" err="1"/>
              <a:t>rubber</a:t>
            </a:r>
            <a:r>
              <a:rPr lang="tr-TR" dirty="0"/>
              <a:t> dam) kullanımı ile bu problem tamamen ortadan kalkar.</a:t>
            </a:r>
          </a:p>
          <a:p>
            <a:r>
              <a:rPr lang="tr-TR" dirty="0"/>
              <a:t>Çok nadir durumlarda </a:t>
            </a:r>
            <a:r>
              <a:rPr lang="tr-TR" dirty="0" err="1"/>
              <a:t>rubber</a:t>
            </a:r>
            <a:r>
              <a:rPr lang="tr-TR" dirty="0"/>
              <a:t> damsız çalışmak gerekebilir</a:t>
            </a:r>
          </a:p>
          <a:p>
            <a:pPr lvl="1"/>
            <a:r>
              <a:rPr lang="tr-TR" dirty="0"/>
              <a:t>Ağır </a:t>
            </a:r>
            <a:r>
              <a:rPr lang="tr-TR" dirty="0" err="1"/>
              <a:t>obstrüktif</a:t>
            </a:r>
            <a:r>
              <a:rPr lang="tr-TR" dirty="0"/>
              <a:t> solunum rahatsızlıkları</a:t>
            </a:r>
          </a:p>
          <a:p>
            <a:pPr lvl="1"/>
            <a:r>
              <a:rPr lang="tr-TR" dirty="0" err="1"/>
              <a:t>Mental</a:t>
            </a:r>
            <a:r>
              <a:rPr lang="tr-TR" dirty="0"/>
              <a:t> ve/veya fiziksel bozuklukları olan hastalar</a:t>
            </a:r>
          </a:p>
          <a:p>
            <a:pPr lvl="1"/>
            <a:r>
              <a:rPr lang="tr-TR" dirty="0"/>
              <a:t>Aşırı </a:t>
            </a:r>
            <a:r>
              <a:rPr lang="tr-TR" dirty="0" err="1"/>
              <a:t>çürüklü</a:t>
            </a:r>
            <a:r>
              <a:rPr lang="tr-TR" dirty="0"/>
              <a:t> dişin acil tedavisi (lastik örtü izolasyonu için rekonstrüksiyon yapacak vakit yok)</a:t>
            </a:r>
          </a:p>
          <a:p>
            <a:r>
              <a:rPr lang="tr-TR" dirty="0"/>
              <a:t>Diş ipi ile eğelerin ve </a:t>
            </a:r>
            <a:r>
              <a:rPr lang="tr-TR" dirty="0" err="1"/>
              <a:t>klemplerin</a:t>
            </a:r>
            <a:r>
              <a:rPr lang="tr-TR" dirty="0"/>
              <a:t> bağlanması</a:t>
            </a:r>
          </a:p>
          <a:p>
            <a:r>
              <a:rPr lang="tr-TR" dirty="0" err="1"/>
              <a:t>Klemplerin</a:t>
            </a:r>
            <a:r>
              <a:rPr lang="tr-TR" dirty="0"/>
              <a:t> dişin </a:t>
            </a:r>
            <a:r>
              <a:rPr lang="tr-TR" dirty="0" err="1"/>
              <a:t>kole</a:t>
            </a:r>
            <a:r>
              <a:rPr lang="tr-TR" dirty="0"/>
              <a:t> bölgesine tam adaptasyon göstermesi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1215412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366" y="3364114"/>
            <a:ext cx="5130800" cy="3416300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911" y="224214"/>
            <a:ext cx="4533900" cy="307340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32" y="224214"/>
            <a:ext cx="5099668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7966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1583415"/>
              </p:ext>
            </p:extLst>
          </p:nvPr>
        </p:nvGraphicFramePr>
        <p:xfrm>
          <a:off x="1039091" y="390096"/>
          <a:ext cx="1051560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247">
                <a:tc>
                  <a:txBody>
                    <a:bodyPr/>
                    <a:lstStyle/>
                    <a:p>
                      <a:r>
                        <a:rPr lang="tr-TR" dirty="0"/>
                        <a:t>Refleks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Hastanın reaksiyonu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Yapılması gereken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9744">
                <a:tc>
                  <a:txBody>
                    <a:bodyPr/>
                    <a:lstStyle/>
                    <a:p>
                      <a:r>
                        <a:rPr lang="tr-TR" dirty="0"/>
                        <a:t>Tetiklenmiş</a:t>
                      </a:r>
                      <a:r>
                        <a:rPr lang="tr-TR" baseline="0" dirty="0"/>
                        <a:t> öksürük refleksi yok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Hasta yabancı cismi hisseder</a:t>
                      </a:r>
                      <a:r>
                        <a:rPr lang="tr-TR" baseline="0" dirty="0"/>
                        <a:t> ve oral </a:t>
                      </a:r>
                      <a:r>
                        <a:rPr lang="tr-TR" baseline="0" dirty="0" err="1"/>
                        <a:t>kaviteye</a:t>
                      </a:r>
                      <a:r>
                        <a:rPr lang="tr-TR" baseline="0" dirty="0"/>
                        <a:t> döndürmeye çalışır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Cismin bütünlüğü ve parçanın kopup geride</a:t>
                      </a:r>
                      <a:r>
                        <a:rPr lang="tr-TR" baseline="0" dirty="0"/>
                        <a:t> kalmadığı kontrol edilmelidir. Parça bütünse ek müdahaleye gerek yoktur.</a:t>
                      </a:r>
                    </a:p>
                    <a:p>
                      <a:r>
                        <a:rPr lang="tr-TR" baseline="0" dirty="0"/>
                        <a:t>Eğer geride kalan kısmın </a:t>
                      </a:r>
                      <a:r>
                        <a:rPr lang="tr-TR" baseline="0" dirty="0" err="1"/>
                        <a:t>aspire</a:t>
                      </a:r>
                      <a:r>
                        <a:rPr lang="tr-TR" baseline="0" dirty="0"/>
                        <a:t> edildiğine dair en ufak bir şüphe varsa sindirim ve solunum yolları görüntülenmelidir.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623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Hasta yutkunma hareketleri yapar: Yabancı</a:t>
                      </a:r>
                      <a:r>
                        <a:rPr lang="tr-TR" baseline="0" dirty="0"/>
                        <a:t> cismin yutulmuş olması muhtemeldir.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Sindirim</a:t>
                      </a:r>
                      <a:r>
                        <a:rPr lang="tr-TR" baseline="0" dirty="0"/>
                        <a:t> ve solunum yolları görüntülenmelidir.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6997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Hasta hiçbir şey</a:t>
                      </a:r>
                      <a:r>
                        <a:rPr lang="tr-TR" baseline="0" dirty="0"/>
                        <a:t> hissetmemektedir: Yabancı cisim büyükse muhtemelen yutulmuştur. Küçükse </a:t>
                      </a:r>
                      <a:r>
                        <a:rPr lang="tr-TR" baseline="0" dirty="0" err="1"/>
                        <a:t>aspire</a:t>
                      </a:r>
                      <a:r>
                        <a:rPr lang="tr-TR" baseline="0" dirty="0"/>
                        <a:t> edilmesi muhtemeldir.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Sindirim</a:t>
                      </a:r>
                      <a:r>
                        <a:rPr lang="tr-TR" baseline="0" dirty="0"/>
                        <a:t> ve solunum yolları görüntülenmelidir.</a:t>
                      </a:r>
                      <a:endParaRPr lang="tr-TR" dirty="0"/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881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Hasta derin ve zor nefes almaktadır: Cisim muhtemelen </a:t>
                      </a:r>
                      <a:r>
                        <a:rPr lang="tr-TR" dirty="0" err="1"/>
                        <a:t>aspire</a:t>
                      </a:r>
                      <a:r>
                        <a:rPr lang="tr-TR" dirty="0"/>
                        <a:t> edilmiştir.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Sindirim</a:t>
                      </a:r>
                      <a:r>
                        <a:rPr lang="tr-TR" baseline="0" dirty="0"/>
                        <a:t> ve solunum yolları görüntülenmelidir. Cismin çıkarılması planlanmalıdır.</a:t>
                      </a:r>
                      <a:endParaRPr lang="tr-TR" dirty="0"/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79447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518038"/>
              </p:ext>
            </p:extLst>
          </p:nvPr>
        </p:nvGraphicFramePr>
        <p:xfrm>
          <a:off x="1055716" y="1088365"/>
          <a:ext cx="10515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247">
                <a:tc>
                  <a:txBody>
                    <a:bodyPr/>
                    <a:lstStyle/>
                    <a:p>
                      <a:r>
                        <a:rPr lang="tr-TR" dirty="0"/>
                        <a:t>Refleks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Hastanın reaksiyonu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Yapılması gereken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9744">
                <a:tc>
                  <a:txBody>
                    <a:bodyPr/>
                    <a:lstStyle/>
                    <a:p>
                      <a:r>
                        <a:rPr lang="tr-TR" dirty="0"/>
                        <a:t>Tetiklenmiş</a:t>
                      </a:r>
                      <a:r>
                        <a:rPr lang="tr-TR" baseline="0" dirty="0"/>
                        <a:t> öksürük veya öğürme refleksi var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Öksürme refleksi çoğu kez cismin</a:t>
                      </a:r>
                      <a:r>
                        <a:rPr lang="tr-TR" baseline="0" dirty="0"/>
                        <a:t> tükürülmesine yol açar.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Cismin bütünlüğü ve parçanın kopup geride</a:t>
                      </a:r>
                      <a:r>
                        <a:rPr lang="tr-TR" baseline="0" dirty="0"/>
                        <a:t> kalmadığı kontrol edilmelidir. Parça bütünse ek müdahaleye gerek yoktur.</a:t>
                      </a:r>
                    </a:p>
                    <a:p>
                      <a:r>
                        <a:rPr lang="tr-TR" baseline="0" dirty="0"/>
                        <a:t>Eğer geride kalan kısmın </a:t>
                      </a:r>
                      <a:r>
                        <a:rPr lang="tr-TR" baseline="0" dirty="0" err="1"/>
                        <a:t>aspire</a:t>
                      </a:r>
                      <a:r>
                        <a:rPr lang="tr-TR" baseline="0" dirty="0"/>
                        <a:t> edildiğine dair en ufak bir şüphe varsa sindirim ve solunum yolları görüntülenmelidir.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623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Şayet öksürük refleksi cismin atılmasına yetersiz kalmışsa </a:t>
                      </a:r>
                      <a:r>
                        <a:rPr lang="tr-TR" dirty="0" err="1"/>
                        <a:t>aspire</a:t>
                      </a:r>
                      <a:r>
                        <a:rPr lang="tr-TR" baseline="0" dirty="0"/>
                        <a:t> edildiği farz edilmelidir.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Sindirim</a:t>
                      </a:r>
                      <a:r>
                        <a:rPr lang="tr-TR" baseline="0" dirty="0"/>
                        <a:t> ve solunum yolları görüntülenmelidir. Cismin çıkarılması planlanmalıdır.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84608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54974" y="1487978"/>
            <a:ext cx="9601200" cy="3581400"/>
          </a:xfrm>
        </p:spPr>
        <p:txBody>
          <a:bodyPr/>
          <a:lstStyle/>
          <a:p>
            <a:r>
              <a:rPr lang="tr-TR" sz="2400" dirty="0"/>
              <a:t>Yutmadan şüpheleniliyorsa hasta oturur pozisyona getirilebilir.</a:t>
            </a:r>
          </a:p>
          <a:p>
            <a:r>
              <a:rPr lang="tr-TR" sz="2400" dirty="0" err="1"/>
              <a:t>Aspirasyondan</a:t>
            </a:r>
            <a:r>
              <a:rPr lang="tr-TR" sz="2400" dirty="0"/>
              <a:t> şüpheleniliyorsa ve solunum zorluğu, şok gelişmişse </a:t>
            </a:r>
            <a:r>
              <a:rPr lang="tr-TR" sz="2400" dirty="0" err="1"/>
              <a:t>supin</a:t>
            </a:r>
            <a:r>
              <a:rPr lang="tr-TR" sz="2400" dirty="0"/>
              <a:t> pozisyonunda acil tıp teknisyeni eşliğinde radyografi veya </a:t>
            </a:r>
            <a:r>
              <a:rPr lang="tr-TR" sz="2400" dirty="0" err="1"/>
              <a:t>bronkoskopi</a:t>
            </a:r>
            <a:r>
              <a:rPr lang="tr-TR" sz="2400" dirty="0"/>
              <a:t> için hastaneye götürülmelidir.</a:t>
            </a:r>
          </a:p>
          <a:p>
            <a:r>
              <a:rPr lang="tr-TR" sz="2400" dirty="0"/>
              <a:t>Cerrahi müdahale gerektirebilirler.</a:t>
            </a:r>
          </a:p>
          <a:p>
            <a:r>
              <a:rPr lang="tr-TR" sz="2400" dirty="0" err="1"/>
              <a:t>Mikrobiyal</a:t>
            </a:r>
            <a:r>
              <a:rPr lang="tr-TR" sz="2400" dirty="0"/>
              <a:t> olarak </a:t>
            </a:r>
            <a:r>
              <a:rPr lang="tr-TR" sz="2400" dirty="0" err="1"/>
              <a:t>kontamine</a:t>
            </a:r>
            <a:r>
              <a:rPr lang="tr-TR" sz="2400" dirty="0"/>
              <a:t> bir alet </a:t>
            </a:r>
            <a:r>
              <a:rPr lang="tr-TR" sz="2400" dirty="0" err="1"/>
              <a:t>aspirasyonu</a:t>
            </a:r>
            <a:r>
              <a:rPr lang="tr-TR" sz="2400" dirty="0"/>
              <a:t> mevcutsa </a:t>
            </a:r>
            <a:r>
              <a:rPr lang="tr-TR" sz="2400" dirty="0" err="1"/>
              <a:t>profilaktik</a:t>
            </a:r>
            <a:r>
              <a:rPr lang="tr-TR" sz="2400" dirty="0"/>
              <a:t> antibiyotik kullanımı gerekebilir.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580055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469670"/>
            <a:ext cx="9601200" cy="1485900"/>
          </a:xfrm>
        </p:spPr>
        <p:txBody>
          <a:bodyPr/>
          <a:lstStyle/>
          <a:p>
            <a:r>
              <a:rPr lang="tr-TR" dirty="0"/>
              <a:t>Kaynaklar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Hülsmann</a:t>
            </a:r>
            <a:r>
              <a:rPr lang="tr-TR" dirty="0"/>
              <a:t> &amp; </a:t>
            </a:r>
            <a:r>
              <a:rPr lang="tr-TR" dirty="0" err="1"/>
              <a:t>Schafer</a:t>
            </a:r>
            <a:r>
              <a:rPr lang="tr-TR" dirty="0"/>
              <a:t>. </a:t>
            </a:r>
            <a:r>
              <a:rPr lang="tr-TR" dirty="0" err="1"/>
              <a:t>Endodontide</a:t>
            </a:r>
            <a:r>
              <a:rPr lang="tr-TR" dirty="0"/>
              <a:t> Problemler Etiyoloji Tanı ve Tedavi, 2014</a:t>
            </a:r>
          </a:p>
          <a:p>
            <a:r>
              <a:rPr lang="tr-TR" dirty="0" err="1"/>
              <a:t>Priyanka</a:t>
            </a:r>
            <a:r>
              <a:rPr lang="tr-TR" dirty="0"/>
              <a:t> </a:t>
            </a:r>
            <a:r>
              <a:rPr lang="tr-TR" dirty="0" err="1"/>
              <a:t>Jain</a:t>
            </a:r>
            <a:r>
              <a:rPr lang="tr-TR" dirty="0"/>
              <a:t>,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Complications</a:t>
            </a:r>
            <a:r>
              <a:rPr lang="tr-TR" dirty="0"/>
              <a:t> in </a:t>
            </a:r>
            <a:r>
              <a:rPr lang="tr-TR" dirty="0" err="1"/>
              <a:t>Endodontics</a:t>
            </a:r>
            <a:r>
              <a:rPr lang="tr-TR" dirty="0"/>
              <a:t>, 2018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algn="r"/>
            <a:r>
              <a:rPr lang="tr-TR" dirty="0"/>
              <a:t>İletişim: </a:t>
            </a:r>
            <a:r>
              <a:rPr lang="tr-TR" dirty="0" err="1"/>
              <a:t>canglkarabulut@gmail.com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7679661"/>
      </p:ext>
    </p:extLst>
  </p:cSld>
  <p:clrMapOvr>
    <a:masterClrMapping/>
  </p:clrMapOvr>
</p:sld>
</file>

<file path=ppt/theme/theme1.xml><?xml version="1.0" encoding="utf-8"?>
<a:theme xmlns:a="http://schemas.openxmlformats.org/drawingml/2006/main" name="Kır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kırpılmış</Template>
  <TotalTime>1444</TotalTime>
  <Words>4120</Words>
  <Application>Microsoft Macintosh PowerPoint</Application>
  <PresentationFormat>Geniş ekran</PresentationFormat>
  <Paragraphs>555</Paragraphs>
  <Slides>133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133</vt:i4>
      </vt:variant>
    </vt:vector>
  </HeadingPairs>
  <TitlesOfParts>
    <vt:vector size="137" baseType="lpstr">
      <vt:lpstr>arial</vt:lpstr>
      <vt:lpstr>arial</vt:lpstr>
      <vt:lpstr>Franklin Gothic Book</vt:lpstr>
      <vt:lpstr>Kırp</vt:lpstr>
      <vt:lpstr>Kök kanal tedavisi komplikasyonLARI, alınacak tedbirler ve tedavileri </vt:lpstr>
      <vt:lpstr>PowerPoint Sunusu</vt:lpstr>
      <vt:lpstr>Komplikasyon</vt:lpstr>
      <vt:lpstr>PowerPoint Sunusu</vt:lpstr>
      <vt:lpstr>Endodontide Görülen Komplikasyonlar</vt:lpstr>
      <vt:lpstr>Bu dersin sonunda öğrenci,</vt:lpstr>
      <vt:lpstr>Teşhis ve tedavi planlaması ile ilişkili komplikasyonlar</vt:lpstr>
      <vt:lpstr>Teşhis ve tedavi planlaması ile ilişkili komplikasyonlar</vt:lpstr>
      <vt:lpstr>Reversible pulpitis ile Irreversible Pulpitis Ayrımı</vt:lpstr>
      <vt:lpstr>PowerPoint Sunusu</vt:lpstr>
      <vt:lpstr>PowerPoint Sunusu</vt:lpstr>
      <vt:lpstr>Tedavi edilecek dişin hatalı seçimi</vt:lpstr>
      <vt:lpstr>Termal duyarlılık testleri esnasında komşu dokulara zarar verme</vt:lpstr>
      <vt:lpstr>EPTde hatalı pozitif hatalı negatif yanıtlar</vt:lpstr>
      <vt:lpstr>Ne zaman endodonti uzmanına sevk etmeliyim?</vt:lpstr>
      <vt:lpstr>Lokal anestezi ile ilişkili komplikasyonlar</vt:lpstr>
      <vt:lpstr>Lokal anestezi esnasında ağrıyı azaltma önerileri</vt:lpstr>
      <vt:lpstr>Mandibular dişlerde yeterli pulpal anestezinin sağlanmasında başarısızlık olursa;</vt:lpstr>
      <vt:lpstr>Lokal anestezi sebepli sinir hasarının tedavisi</vt:lpstr>
      <vt:lpstr>Enjeksiyon esnasında iğnenin kırılması</vt:lpstr>
      <vt:lpstr>Giriş kavitesi hazırlanması sırasında oluşan komplikasyonlar</vt:lpstr>
      <vt:lpstr>PowerPoint Sunusu</vt:lpstr>
      <vt:lpstr>PowerPoint Sunusu</vt:lpstr>
      <vt:lpstr>Geleneksel vs. Kontrakte (Ninja) kaviteler</vt:lpstr>
      <vt:lpstr>Frezlerin kırılması</vt:lpstr>
      <vt:lpstr>PowerPoint Sunusu</vt:lpstr>
      <vt:lpstr>Ne zaman perforasyondan şüpheleniriz?</vt:lpstr>
      <vt:lpstr>PowerPoint Sunusu</vt:lpstr>
      <vt:lpstr>PowerPoint Sunusu</vt:lpstr>
      <vt:lpstr>Strip perforasyon</vt:lpstr>
      <vt:lpstr>Strip perforasyondan koruyucu önlemler</vt:lpstr>
      <vt:lpstr>Strip perforasyon nasıl tespit edilir?</vt:lpstr>
      <vt:lpstr>Furkasyon perforasyonları</vt:lpstr>
      <vt:lpstr>Furkasyon perforasyonlarını nasıl engelleriz?</vt:lpstr>
      <vt:lpstr>PowerPoint Sunusu</vt:lpstr>
      <vt:lpstr>Perforasyonların Tedavisi</vt:lpstr>
      <vt:lpstr>PowerPoint Sunusu</vt:lpstr>
      <vt:lpstr>Tedavi başarısını belirleyen faktörler</vt:lpstr>
      <vt:lpstr>PowerPoint Sunusu</vt:lpstr>
      <vt:lpstr>PowerPoint Sunusu</vt:lpstr>
      <vt:lpstr>PowerPoint Sunusu</vt:lpstr>
      <vt:lpstr>PowerPoint Sunusu</vt:lpstr>
      <vt:lpstr>PowerPoint Sunusu</vt:lpstr>
      <vt:lpstr>Furkasyon perforasyonlarında hasar tamir edilemeyecek kadar büyükse</vt:lpstr>
      <vt:lpstr>Enstrümantasyonla ilgili komplikasyonlar</vt:lpstr>
      <vt:lpstr>Kanal blokajı</vt:lpstr>
      <vt:lpstr>Önlemler</vt:lpstr>
      <vt:lpstr>PowerPoint Sunusu</vt:lpstr>
      <vt:lpstr>Tedavi</vt:lpstr>
      <vt:lpstr>Kırık alet</vt:lpstr>
      <vt:lpstr>PowerPoint Sunusu</vt:lpstr>
      <vt:lpstr>Kanal eğelerinin kırılma sebepleri</vt:lpstr>
      <vt:lpstr>PowerPoint Sunusu</vt:lpstr>
      <vt:lpstr>PowerPoint Sunusu</vt:lpstr>
      <vt:lpstr>PowerPoint Sunusu</vt:lpstr>
      <vt:lpstr>PowerPoint Sunusu</vt:lpstr>
      <vt:lpstr>Önlemler</vt:lpstr>
      <vt:lpstr>Alet kırıldığında ne yapmalı?</vt:lpstr>
      <vt:lpstr>PowerPoint Sunusu</vt:lpstr>
      <vt:lpstr>PowerPoint Sunusu</vt:lpstr>
      <vt:lpstr>Kırık parça koronal üçlüdeyse,</vt:lpstr>
      <vt:lpstr>Kırık parça orta üçlüdeyse,</vt:lpstr>
      <vt:lpstr>PowerPoint Sunusu</vt:lpstr>
      <vt:lpstr>Kırık parça orta üçlüdeyse,</vt:lpstr>
      <vt:lpstr>PowerPoint Sunusu</vt:lpstr>
      <vt:lpstr>Kırık parça apikal üçlüdeyse,</vt:lpstr>
      <vt:lpstr>PowerPoint Sunusu</vt:lpstr>
      <vt:lpstr>PowerPoint Sunusu</vt:lpstr>
      <vt:lpstr>Kırık parça nasıl çıkartılır?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Transportasyon</vt:lpstr>
      <vt:lpstr>PowerPoint Sunusu</vt:lpstr>
      <vt:lpstr>Ledge</vt:lpstr>
      <vt:lpstr>PowerPoint Sunusu</vt:lpstr>
      <vt:lpstr>PowerPoint Sunusu</vt:lpstr>
      <vt:lpstr>Zipping (çentik)</vt:lpstr>
      <vt:lpstr>PowerPoint Sunusu</vt:lpstr>
      <vt:lpstr>Dirsek (elbow) oluşturulması</vt:lpstr>
      <vt:lpstr>PowerPoint Sunusu</vt:lpstr>
      <vt:lpstr>PowerPoint Sunusu</vt:lpstr>
      <vt:lpstr>Önlemler</vt:lpstr>
      <vt:lpstr>Taşkın preparasyon</vt:lpstr>
      <vt:lpstr>Önlemler</vt:lpstr>
      <vt:lpstr>Tedavi</vt:lpstr>
      <vt:lpstr>Enstrümantasyonla ilgili komplikasyonları önlemek için</vt:lpstr>
      <vt:lpstr>Kanal dolgu işlemleriyle ilgili komplikasyonlar</vt:lpstr>
      <vt:lpstr>Kök kanal dolgusunun kök ucundan dışarı itilmesi (ekstrüzyon) ve taşkın kanal dolgusu</vt:lpstr>
      <vt:lpstr>Önlemler</vt:lpstr>
      <vt:lpstr>Apikal ekstrüzyon</vt:lpstr>
      <vt:lpstr>Maksiller sinüse taşma</vt:lpstr>
      <vt:lpstr>PowerPoint Sunusu</vt:lpstr>
      <vt:lpstr>PowerPoint Sunusu</vt:lpstr>
      <vt:lpstr>Mandibular kanala taşma ve sinir hasarı</vt:lpstr>
      <vt:lpstr>PowerPoint Sunusu</vt:lpstr>
      <vt:lpstr>Tedavi</vt:lpstr>
      <vt:lpstr>Renklenme (Diskolorasyon)</vt:lpstr>
      <vt:lpstr>PowerPoint Sunusu</vt:lpstr>
      <vt:lpstr>Isıya bağlı komplikasyonlar</vt:lpstr>
      <vt:lpstr>Mekanik hasarlar: Çatlak ve vertikal kök kırığı</vt:lpstr>
      <vt:lpstr>Sodyum hipoklorit ile ilgili komplikasyonlar</vt:lpstr>
      <vt:lpstr>Hipoklorit kazası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İrrigasyon solüsyonları ile ilgili alerjik reaksiyonlar</vt:lpstr>
      <vt:lpstr>Medikamanlarla ilgili komplikasyonlar</vt:lpstr>
      <vt:lpstr>Amfizem</vt:lpstr>
      <vt:lpstr>Hidrojen peroksit ve amfizem ilişkisi</vt:lpstr>
      <vt:lpstr>Amfizemin önlenmesi</vt:lpstr>
      <vt:lpstr>PowerPoint Sunusu</vt:lpstr>
      <vt:lpstr>Tedavi</vt:lpstr>
      <vt:lpstr>PowerPoint Sunusu</vt:lpstr>
      <vt:lpstr>Aspirasyon &amp; Yutma kazaları</vt:lpstr>
      <vt:lpstr>PowerPoint Sunusu</vt:lpstr>
      <vt:lpstr>Önlemler</vt:lpstr>
      <vt:lpstr>PowerPoint Sunusu</vt:lpstr>
      <vt:lpstr>PowerPoint Sunusu</vt:lpstr>
      <vt:lpstr>PowerPoint Sunusu</vt:lpstr>
      <vt:lpstr>PowerPoint Sunusu</vt:lpstr>
      <vt:lpstr>Kaynaklar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Kök kanal tedavisi komplikasyon, uygulamada hata ve kazalar, alınacak tedbirler ve tedavileri </dc:title>
  <dc:creator>Microsoft Office Kullanıcısı</dc:creator>
  <cp:lastModifiedBy>Microsoft Office User</cp:lastModifiedBy>
  <cp:revision>183</cp:revision>
  <dcterms:created xsi:type="dcterms:W3CDTF">2019-09-12T20:30:10Z</dcterms:created>
  <dcterms:modified xsi:type="dcterms:W3CDTF">2019-11-25T09:04:32Z</dcterms:modified>
</cp:coreProperties>
</file>